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8EF1"/>
    <a:srgbClr val="535C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media/model3d6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3F17-C934-44E6-AB7B-28C15475A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544526-40C9-411C-B1BB-A58AD0F3E9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1E115-54A5-419A-AE15-EA87832F9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18B38-8F3C-44EE-B83D-E6B01BE8B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2E60B-CE78-42DF-B584-0DC6F33A6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148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656E8-103B-4C9E-81A1-5749FE408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ABBC9A-6A67-4807-8C51-492711204A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85A66-E893-4CD0-AEFC-804E53258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96B9E-103A-4DDB-BAA3-E2833057D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B6AF7-F76A-48DB-AC3B-88ED6F755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247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501E58-F05B-434B-9D1D-1664B8979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1372E8-BCA6-4FA0-A6A9-27E9AD4137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B3837-72B4-409D-9A6A-8CD6B68E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4FEF1-0687-47BF-B912-213B17E84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455E9-AECC-476A-95CF-820F6551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5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5A754-9A71-4AF1-A3B6-FBB6AFA9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401E5-BE56-43A7-A742-259F17117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B7CC9-F820-4715-BDA8-14C06670A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BB938-9C7C-4860-9EF7-0827FCE94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B2858-88DF-4ED1-8E7D-E14205220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18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0F08D-38F7-43CB-8617-0E2BBD20B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E5152-CD7A-419D-9618-7CAFCF89F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BB264-7658-48E8-B6DE-9ACBA8494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9DA67-3996-4460-9F24-EC89D54A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78E8C-01B4-42F0-A289-1B7AFC631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60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830CE-C62A-409E-8F44-FA28D2197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66C0F-F163-498C-B342-C3FD88B1DC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CF60A0-F278-4F70-A3F8-893A8A52F1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77C98F-9F77-4CE2-8A74-0D9EBD46C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9D6D64-5C6E-47AA-92CB-B8C1E1DC6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5C0965-4A6A-4D2A-8184-B90BFC49A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185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EC3C1-AE56-44F4-AD8E-4697A3402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8CA1F-171A-438F-AD52-2626A35252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9B3D07-6A56-455C-8508-E7BF8E1FBD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2565AC-85FE-4A8A-B5B7-343B9A5CA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65FAE7-38EF-447E-AF04-801F502558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AC91DE-02A9-4018-8163-15B1A1729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7C0C4F-C25D-403F-A73D-A6716D8E5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CB383-F0C7-43CC-BB15-1212A1907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432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87C88-E129-4229-B0F7-2B9AAB84B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C360D1-1C83-452B-88E9-0A27037D7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F6E610-CCD9-424A-B44B-77FDA175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C8142D-BC4C-47F3-B0C7-0B80E4D5D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547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E16E23-502B-4D50-B2FE-FA545235C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B3424E-4772-41F3-BF68-0F7EE663E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21F940-5D83-4C78-AAF2-25EC1EFEB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454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DB6FE-38E5-4A85-B1AC-5D732E98F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FD437-EA2C-400D-9867-49C00516ED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DC06A-3CF8-4AE0-B173-F41EFFCC9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80CBA-E9B3-455F-BB2D-2D48AF07C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D9480B-5C25-4DC7-9691-6B393304D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2EB93-F47B-4FAF-81CB-2DB3B9493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13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7730C-2FA3-4E1C-9925-1910128A1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BA29B-CE89-43BA-ADCB-8E1A88206B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E030B2-DA25-4D1E-AC6E-049883042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2EFB26-16B0-4319-98F2-D7E05DF7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D221E1-A3D0-4A5E-AB31-9FC541140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E4E2B5-9E08-441C-A575-091E2DF1F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36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D43D50-80CF-4EC3-9F44-742DFF3E1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3647F3-DB9F-4258-BAF1-5D69AF448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99662-F51A-4C1B-B63B-FF5F2109E6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F48B3-30F0-4B7F-AB0B-C07FDD90830C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63EAC-DBC4-46DC-9E35-AC121C72A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81D7B-1700-4DAB-AE0D-AF5F80A8B2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CF208-DF9C-4341-910F-8C13106D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13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microsoft.com/office/2017/06/relationships/model3d" Target="../media/model3d4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17/06/relationships/model3d" Target="../media/model3d1.glb"/><Relationship Id="rId11" Type="http://schemas.openxmlformats.org/officeDocument/2006/relationships/image" Target="../media/image7.png"/><Relationship Id="rId5" Type="http://schemas.openxmlformats.org/officeDocument/2006/relationships/image" Target="../media/image4.svg"/><Relationship Id="rId10" Type="http://schemas.microsoft.com/office/2017/06/relationships/model3d" Target="../media/model3d3.glb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7.png"/><Relationship Id="rId7" Type="http://schemas.openxmlformats.org/officeDocument/2006/relationships/image" Target="../media/image2.png"/><Relationship Id="rId2" Type="http://schemas.microsoft.com/office/2017/06/relationships/model3d" Target="../media/model3d6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.png"/><Relationship Id="rId7" Type="http://schemas.microsoft.com/office/2017/06/relationships/model3d" Target="../media/model3d6.glb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13" Type="http://schemas.openxmlformats.org/officeDocument/2006/relationships/image" Target="../media/image12.pn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12" Type="http://schemas.microsoft.com/office/2017/06/relationships/model3d" Target="../media/model3d4.glb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11.png"/><Relationship Id="rId5" Type="http://schemas.openxmlformats.org/officeDocument/2006/relationships/image" Target="../media/image3.png"/><Relationship Id="rId10" Type="http://schemas.microsoft.com/office/2017/06/relationships/model3d" Target="../media/model3d3.glb"/><Relationship Id="rId4" Type="http://schemas.openxmlformats.org/officeDocument/2006/relationships/image" Target="../media/image1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13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12" Type="http://schemas.microsoft.com/office/2017/06/relationships/model3d" Target="../media/model3d4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17/06/relationships/model3d" Target="../media/model3d1.glb"/><Relationship Id="rId11" Type="http://schemas.openxmlformats.org/officeDocument/2006/relationships/image" Target="../media/image15.png"/><Relationship Id="rId5" Type="http://schemas.openxmlformats.org/officeDocument/2006/relationships/image" Target="../media/image2.png"/><Relationship Id="rId10" Type="http://schemas.microsoft.com/office/2017/06/relationships/model3d" Target="../media/model3d3.glb"/><Relationship Id="rId4" Type="http://schemas.openxmlformats.org/officeDocument/2006/relationships/image" Target="../media/image4.sv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13" Type="http://schemas.openxmlformats.org/officeDocument/2006/relationships/image" Target="../media/image20.png"/><Relationship Id="rId3" Type="http://schemas.openxmlformats.org/officeDocument/2006/relationships/image" Target="../media/image3.png"/><Relationship Id="rId7" Type="http://schemas.openxmlformats.org/officeDocument/2006/relationships/image" Target="../media/image17.png"/><Relationship Id="rId12" Type="http://schemas.microsoft.com/office/2017/06/relationships/model3d" Target="../media/model3d4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17/06/relationships/model3d" Target="../media/model3d1.glb"/><Relationship Id="rId11" Type="http://schemas.openxmlformats.org/officeDocument/2006/relationships/image" Target="../media/image19.png"/><Relationship Id="rId5" Type="http://schemas.openxmlformats.org/officeDocument/2006/relationships/image" Target="../media/image2.png"/><Relationship Id="rId10" Type="http://schemas.microsoft.com/office/2017/06/relationships/model3d" Target="../media/model3d3.glb"/><Relationship Id="rId4" Type="http://schemas.openxmlformats.org/officeDocument/2006/relationships/image" Target="../media/image4.sv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17/06/relationships/model3d" Target="../media/model3d5.glb"/><Relationship Id="rId3" Type="http://schemas.openxmlformats.org/officeDocument/2006/relationships/image" Target="../media/image1.png"/><Relationship Id="rId7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4.png"/><Relationship Id="rId7" Type="http://schemas.openxmlformats.org/officeDocument/2006/relationships/image" Target="../media/image2.png"/><Relationship Id="rId2" Type="http://schemas.microsoft.com/office/2017/06/relationships/model3d" Target="../media/model3d5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17/06/relationships/model3d" Target="../media/model3d6.glb"/><Relationship Id="rId3" Type="http://schemas.openxmlformats.org/officeDocument/2006/relationships/image" Target="../media/image3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17/06/relationships/model3d" Target="../media/model3d5.glb"/><Relationship Id="rId5" Type="http://schemas.openxmlformats.org/officeDocument/2006/relationships/image" Target="../media/image2.png"/><Relationship Id="rId4" Type="http://schemas.openxmlformats.org/officeDocument/2006/relationships/image" Target="../media/image4.sv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8E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7D5E843-2768-42C9-9AA2-E3284BFFB11B}"/>
              </a:ext>
            </a:extLst>
          </p:cNvPr>
          <p:cNvSpPr/>
          <p:nvPr/>
        </p:nvSpPr>
        <p:spPr>
          <a:xfrm>
            <a:off x="684148" y="7241716"/>
            <a:ext cx="10823696" cy="3838575"/>
          </a:xfrm>
          <a:prstGeom prst="roundRect">
            <a:avLst/>
          </a:prstGeom>
          <a:solidFill>
            <a:srgbClr val="7E8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Teoria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inteligențelor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multiple,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propusă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Howard Gardner,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sugerează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existența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 8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tipuri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principale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inteligență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Inteligența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lingvistică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Abilități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scriere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citire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comunicare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verbală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Jurnalist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scriitor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avocat,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profesor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Inteligența logico-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matematică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Capacitate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rezolvare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problemelor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gândire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analitică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Programator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inginer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analist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financiar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cercetător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Inteligența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vizual-spațială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Abilități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vizualizarea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obiectelor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orientarea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spațiu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Arhitect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designer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grafic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pilot, artist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vizual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Inteligența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muzicală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Sensibilitate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la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ritm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tonuri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sunete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Muzician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compozitor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inginer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sunet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E369B0-6D4E-4D74-BFBF-9FE6EA723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29" y="5529978"/>
            <a:ext cx="2587770" cy="13519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5A7642-60E9-4C52-B014-064BBF174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4" y="5701525"/>
            <a:ext cx="1943100" cy="97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C4CE4-52A2-4A8D-85EB-2ADA2FB76BF3}"/>
              </a:ext>
            </a:extLst>
          </p:cNvPr>
          <p:cNvSpPr txBox="1"/>
          <p:nvPr/>
        </p:nvSpPr>
        <p:spPr>
          <a:xfrm>
            <a:off x="866774" y="1751787"/>
            <a:ext cx="10458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latin typeface="Daydream" panose="00000400000000000000" pitchFamily="2" charset="0"/>
              </a:rPr>
              <a:t>Profesiile</a:t>
            </a:r>
            <a:r>
              <a:rPr lang="en-US" sz="8800" dirty="0">
                <a:latin typeface="Daydream" panose="00000400000000000000" pitchFamily="2" charset="0"/>
              </a:rPr>
              <a:t> </a:t>
            </a:r>
            <a:r>
              <a:rPr lang="en-US" sz="8800" dirty="0" err="1">
                <a:latin typeface="Daydream" panose="00000400000000000000" pitchFamily="2" charset="0"/>
              </a:rPr>
              <a:t>Viitorlui</a:t>
            </a:r>
            <a:endParaRPr lang="en-US" sz="8800" dirty="0">
              <a:latin typeface="Daydream" panose="000004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BFC290-282C-4442-A305-514B6C0ECEB4}"/>
              </a:ext>
            </a:extLst>
          </p:cNvPr>
          <p:cNvSpPr txBox="1"/>
          <p:nvPr/>
        </p:nvSpPr>
        <p:spPr>
          <a:xfrm>
            <a:off x="2223099" y="-952501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Inteligentele</a:t>
            </a:r>
            <a:r>
              <a:rPr lang="en-US" sz="2400" dirty="0">
                <a:latin typeface="Daydream" panose="00000400000000000000" pitchFamily="2" charset="0"/>
              </a:rPr>
              <a:t> multiple </a:t>
            </a:r>
            <a:r>
              <a:rPr lang="en-US" sz="2400" dirty="0" err="1">
                <a:latin typeface="Daydream" panose="00000400000000000000" pitchFamily="2" charset="0"/>
              </a:rPr>
              <a:t>si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caracteristicile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acestora</a:t>
            </a:r>
            <a:endParaRPr lang="en-US" sz="2400" dirty="0">
              <a:latin typeface="Daydream" panose="00000400000000000000" pitchFamily="2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55FA5C9-EA94-4601-B516-C787287CC6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2643" y="5746362"/>
            <a:ext cx="926713" cy="926713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Dark Gray Sigma">
                <a:extLst>
                  <a:ext uri="{FF2B5EF4-FFF2-40B4-BE49-F238E27FC236}">
                    <a16:creationId xmlns:a16="http://schemas.microsoft.com/office/drawing/2014/main" id="{0574132E-9015-4FB7-BE1B-C8B9EB5E4E8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4210641"/>
                  </p:ext>
                </p:extLst>
              </p:nvPr>
            </p:nvGraphicFramePr>
            <p:xfrm>
              <a:off x="-2638449" y="4228624"/>
              <a:ext cx="2444386" cy="2605124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444386" cy="2605124"/>
                    </a:xfrm>
                    <a:prstGeom prst="rect">
                      <a:avLst/>
                    </a:prstGeom>
                  </am3d:spPr>
                  <am3d:camera>
                    <am3d:pos x="0" y="0" z="599384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63641" d="1000000"/>
                    <am3d:preTrans dx="5" dy="-18000000" dz="1222"/>
                    <am3d:scale>
                      <am3d:sx n="1000000" d="1000000"/>
                      <am3d:sy n="1000000" d="1000000"/>
                      <am3d:sz n="1000000" d="1000000"/>
                    </am3d:scale>
                    <am3d:rot ax="-2365388" ay="533865" az="-434797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33791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Dark Gray Sigma">
                <a:extLst>
                  <a:ext uri="{FF2B5EF4-FFF2-40B4-BE49-F238E27FC236}">
                    <a16:creationId xmlns:a16="http://schemas.microsoft.com/office/drawing/2014/main" id="{0574132E-9015-4FB7-BE1B-C8B9EB5E4E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2638449" y="4228624"/>
                <a:ext cx="2444386" cy="26051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Dark Gray Percent sign">
                <a:extLst>
                  <a:ext uri="{FF2B5EF4-FFF2-40B4-BE49-F238E27FC236}">
                    <a16:creationId xmlns:a16="http://schemas.microsoft.com/office/drawing/2014/main" id="{9BB139A3-CCA5-4D1B-8F66-DFC838F753A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62833647"/>
                  </p:ext>
                </p:extLst>
              </p:nvPr>
            </p:nvGraphicFramePr>
            <p:xfrm>
              <a:off x="-2298485" y="-557931"/>
              <a:ext cx="2032000" cy="2259888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032000" cy="2259888"/>
                    </a:xfrm>
                    <a:prstGeom prst="rect">
                      <a:avLst/>
                    </a:prstGeom>
                  </am3d:spPr>
                  <am3d:camera>
                    <am3d:pos x="0" y="0" z="636587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29708" d="1000000"/>
                    <am3d:preTrans dx="0" dy="-16364740" dz="5210"/>
                    <am3d:scale>
                      <am3d:sx n="1000000" d="1000000"/>
                      <am3d:sy n="1000000" d="1000000"/>
                      <am3d:sz n="1000000" d="1000000"/>
                    </am3d:scale>
                    <am3d:rot ax="2345904" ay="2423443" az="1666238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30385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Dark Gray Percent sign">
                <a:extLst>
                  <a:ext uri="{FF2B5EF4-FFF2-40B4-BE49-F238E27FC236}">
                    <a16:creationId xmlns:a16="http://schemas.microsoft.com/office/drawing/2014/main" id="{9BB139A3-CCA5-4D1B-8F66-DFC838F753A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2298485" y="-557931"/>
                <a:ext cx="2032000" cy="2259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Dark Gray Greater/Less than">
                <a:extLst>
                  <a:ext uri="{FF2B5EF4-FFF2-40B4-BE49-F238E27FC236}">
                    <a16:creationId xmlns:a16="http://schemas.microsoft.com/office/drawing/2014/main" id="{4FFF64A5-740B-494B-8C8C-1E7FFAC7942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52890849"/>
                  </p:ext>
                </p:extLst>
              </p:nvPr>
            </p:nvGraphicFramePr>
            <p:xfrm>
              <a:off x="12566339" y="5496159"/>
              <a:ext cx="2168630" cy="1359331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2168630" cy="1359331"/>
                    </a:xfrm>
                    <a:prstGeom prst="rect">
                      <a:avLst/>
                    </a:prstGeom>
                  </am3d:spPr>
                  <am3d:camera>
                    <am3d:pos x="0" y="0" z="64463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68085" d="1000000"/>
                    <am3d:preTrans dx="15494" dy="-18000000" dz="-616"/>
                    <am3d:scale>
                      <am3d:sx n="1000000" d="1000000"/>
                      <am3d:sy n="1000000" d="1000000"/>
                      <am3d:sz n="1000000" d="1000000"/>
                    </am3d:scale>
                    <am3d:rot ax="3325817" ay="-162868" az="-235906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5950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Dark Gray Greater/Less than">
                <a:extLst>
                  <a:ext uri="{FF2B5EF4-FFF2-40B4-BE49-F238E27FC236}">
                    <a16:creationId xmlns:a16="http://schemas.microsoft.com/office/drawing/2014/main" id="{4FFF64A5-740B-494B-8C8C-1E7FFAC794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566339" y="5496159"/>
                <a:ext cx="2168630" cy="13593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 descr="Dark Gray Minus sign">
                <a:extLst>
                  <a:ext uri="{FF2B5EF4-FFF2-40B4-BE49-F238E27FC236}">
                    <a16:creationId xmlns:a16="http://schemas.microsoft.com/office/drawing/2014/main" id="{BA5E7BDA-0A15-4E0F-8FD1-4402A00AA7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85723289"/>
                  </p:ext>
                </p:extLst>
              </p:nvPr>
            </p:nvGraphicFramePr>
            <p:xfrm>
              <a:off x="12609116" y="-87547"/>
              <a:ext cx="2275883" cy="1324999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2275883" cy="1324999"/>
                    </a:xfrm>
                    <a:prstGeom prst="rect">
                      <a:avLst/>
                    </a:prstGeom>
                  </am3d:spPr>
                  <am3d:camera>
                    <am3d:pos x="0" y="0" z="4902187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85389" d="1000000"/>
                    <am3d:preTrans dx="-2441" dy="-2361436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388554" ay="-2289042" az="887408"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23875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 descr="Dark Gray Minus sign">
                <a:extLst>
                  <a:ext uri="{FF2B5EF4-FFF2-40B4-BE49-F238E27FC236}">
                    <a16:creationId xmlns:a16="http://schemas.microsoft.com/office/drawing/2014/main" id="{BA5E7BDA-0A15-4E0F-8FD1-4402A00AA7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609116" y="-87547"/>
                <a:ext cx="2275883" cy="132499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3527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8E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3D Model 15" descr="Human heart">
                <a:extLst>
                  <a:ext uri="{FF2B5EF4-FFF2-40B4-BE49-F238E27FC236}">
                    <a16:creationId xmlns:a16="http://schemas.microsoft.com/office/drawing/2014/main" id="{B3B7CC1C-9C8F-40E7-A5EA-7EA201A090A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12580250"/>
                  </p:ext>
                </p:extLst>
              </p:nvPr>
            </p:nvGraphicFramePr>
            <p:xfrm rot="19634013">
              <a:off x="80320" y="3095480"/>
              <a:ext cx="2333169" cy="4085426"/>
            </p:xfrm>
            <a:graphic>
              <a:graphicData uri="http://schemas.microsoft.com/office/drawing/2017/model3d">
                <am3d:model3d r:embed="rId2">
                  <am3d:spPr>
                    <a:xfrm rot="19634013">
                      <a:off x="0" y="0"/>
                      <a:ext cx="2333169" cy="4085426"/>
                    </a:xfrm>
                    <a:prstGeom prst="rect">
                      <a:avLst/>
                    </a:prstGeom>
                  </am3d:spPr>
                  <am3d:camera>
                    <am3d:pos x="0" y="0" z="612063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048746" d="1000000"/>
                    <am3d:preTrans dx="86068" dy="-18000000" dz="1718928"/>
                    <am3d:scale>
                      <am3d:sx n="1000000" d="1000000"/>
                      <am3d:sy n="1000000" d="1000000"/>
                      <am3d:sz n="1000000" d="1000000"/>
                    </am3d:scale>
                    <am3d:rot ax="-8423519" ay="-4190938" az="852947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3D Model 15" descr="Human heart">
                <a:extLst>
                  <a:ext uri="{FF2B5EF4-FFF2-40B4-BE49-F238E27FC236}">
                    <a16:creationId xmlns:a16="http://schemas.microsoft.com/office/drawing/2014/main" id="{B3B7CC1C-9C8F-40E7-A5EA-7EA201A090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9634013">
                <a:off x="80320" y="3095480"/>
                <a:ext cx="2333169" cy="4085426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BE369B0-6D4E-4D74-BFBF-9FE6EA7235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29" y="6939678"/>
            <a:ext cx="2587770" cy="135193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55FA5C9-EA94-4601-B516-C787287CC6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2640" y="5746326"/>
            <a:ext cx="926713" cy="926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5A7642-60E9-4C52-B014-064BBF1749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4" y="7025500"/>
            <a:ext cx="1943100" cy="97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C4CE4-52A2-4A8D-85EB-2ADA2FB76BF3}"/>
              </a:ext>
            </a:extLst>
          </p:cNvPr>
          <p:cNvSpPr txBox="1"/>
          <p:nvPr/>
        </p:nvSpPr>
        <p:spPr>
          <a:xfrm>
            <a:off x="866774" y="-3010713"/>
            <a:ext cx="10458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latin typeface="Daydream" panose="00000400000000000000" pitchFamily="2" charset="0"/>
              </a:rPr>
              <a:t>Profesiile</a:t>
            </a:r>
            <a:r>
              <a:rPr lang="en-US" sz="8800" dirty="0">
                <a:latin typeface="Daydream" panose="00000400000000000000" pitchFamily="2" charset="0"/>
              </a:rPr>
              <a:t> </a:t>
            </a:r>
            <a:r>
              <a:rPr lang="en-US" sz="8800" dirty="0" err="1">
                <a:latin typeface="Daydream" panose="00000400000000000000" pitchFamily="2" charset="0"/>
              </a:rPr>
              <a:t>Viitorlui</a:t>
            </a:r>
            <a:endParaRPr lang="en-US" sz="8800" dirty="0">
              <a:latin typeface="Daydream" panose="000004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B1F45D-DFCC-4841-AE15-73A6490E6F4E}"/>
              </a:ext>
            </a:extLst>
          </p:cNvPr>
          <p:cNvSpPr txBox="1"/>
          <p:nvPr/>
        </p:nvSpPr>
        <p:spPr>
          <a:xfrm>
            <a:off x="2223099" y="-208597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Inteligentele</a:t>
            </a:r>
            <a:r>
              <a:rPr lang="en-US" sz="2400" dirty="0">
                <a:latin typeface="Daydream" panose="00000400000000000000" pitchFamily="2" charset="0"/>
              </a:rPr>
              <a:t> multiple </a:t>
            </a:r>
            <a:r>
              <a:rPr lang="en-US" sz="2400" dirty="0" err="1">
                <a:latin typeface="Daydream" panose="00000400000000000000" pitchFamily="2" charset="0"/>
              </a:rPr>
              <a:t>si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caracteristicile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acestora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344283-536D-4954-B816-E53CD79F6E03}"/>
              </a:ext>
            </a:extLst>
          </p:cNvPr>
          <p:cNvSpPr/>
          <p:nvPr/>
        </p:nvSpPr>
        <p:spPr>
          <a:xfrm>
            <a:off x="684148" y="1555291"/>
            <a:ext cx="10823696" cy="38385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Sănătate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biotehnologie</a:t>
            </a:r>
            <a:endParaRPr lang="en-US" sz="2200" b="1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Tehnician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în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robotică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medicală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Responsabilități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Utilizarea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roboților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pentru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intervenții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chirurgicale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minim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invazive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Competențe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necesare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Inginerie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biomedicală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robotică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anatomie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umană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Specialist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în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telemedicină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endParaRPr lang="en-US" sz="2000" dirty="0">
              <a:solidFill>
                <a:schemeClr val="tx1"/>
              </a:solidFill>
              <a:latin typeface="JetBrains Mono NL ExtraBold" panose="02000009000000000000" pitchFamily="49" charset="0"/>
              <a:ea typeface="JetBrains Mono NL ExtraBold" panose="02000009000000000000" pitchFamily="49" charset="0"/>
              <a:cs typeface="JetBrains Mono NL ExtraBold" panose="02000009000000000000" pitchFamily="49" charset="0"/>
            </a:endParaRP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Responsabilități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Oferirea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consultații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medicale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la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distanță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prin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intermediul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tehnologiei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Competențe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necesare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Medicină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abilități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digitale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comunicare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eficientă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148EC-00AF-48ED-82C3-7A5675273F24}"/>
              </a:ext>
            </a:extLst>
          </p:cNvPr>
          <p:cNvSpPr txBox="1"/>
          <p:nvPr/>
        </p:nvSpPr>
        <p:spPr>
          <a:xfrm>
            <a:off x="2223099" y="-1038226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Ghidare</a:t>
            </a:r>
            <a:r>
              <a:rPr lang="en-US" sz="2400" dirty="0">
                <a:latin typeface="Daydream" panose="00000400000000000000" pitchFamily="2" charset="0"/>
              </a:rPr>
              <a:t> in </a:t>
            </a:r>
            <a:r>
              <a:rPr lang="en-US" sz="2400" dirty="0" err="1">
                <a:latin typeface="Daydream" panose="00000400000000000000" pitchFamily="2" charset="0"/>
              </a:rPr>
              <a:t>cariera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6F8409-3525-47E3-9D8F-CD45241592FC}"/>
              </a:ext>
            </a:extLst>
          </p:cNvPr>
          <p:cNvSpPr txBox="1"/>
          <p:nvPr/>
        </p:nvSpPr>
        <p:spPr>
          <a:xfrm>
            <a:off x="2223099" y="-88582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Carierele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oamenilor</a:t>
            </a:r>
            <a:r>
              <a:rPr lang="en-US" sz="2400" dirty="0">
                <a:latin typeface="Daydream" panose="00000400000000000000" pitchFamily="2" charset="0"/>
              </a:rPr>
              <a:t> de </a:t>
            </a:r>
            <a:r>
              <a:rPr lang="en-US" sz="2400" dirty="0" err="1">
                <a:latin typeface="Daydream" panose="00000400000000000000" pitchFamily="2" charset="0"/>
              </a:rPr>
              <a:t>succes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6F1FB5-D3CF-4A44-A3D0-27A8150DFE21}"/>
              </a:ext>
            </a:extLst>
          </p:cNvPr>
          <p:cNvSpPr txBox="1"/>
          <p:nvPr/>
        </p:nvSpPr>
        <p:spPr>
          <a:xfrm>
            <a:off x="2223099" y="257174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Profesiile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viitorului</a:t>
            </a:r>
            <a:endParaRPr lang="en-US" sz="2400" dirty="0">
              <a:latin typeface="Daydream" panose="00000400000000000000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EBA0D81-2008-469C-BE3C-D6D952A09B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538550" y="-3519600"/>
            <a:ext cx="3114900" cy="31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256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8E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9BA2DC0-DF54-4EC3-9DE6-76EFBB652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550" y="1871550"/>
            <a:ext cx="3114900" cy="3114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E369B0-6D4E-4D74-BFBF-9FE6EA723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29" y="6939678"/>
            <a:ext cx="2587770" cy="13519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5A7642-60E9-4C52-B014-064BBF1749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4" y="7025500"/>
            <a:ext cx="1943100" cy="97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C4CE4-52A2-4A8D-85EB-2ADA2FB76BF3}"/>
              </a:ext>
            </a:extLst>
          </p:cNvPr>
          <p:cNvSpPr txBox="1"/>
          <p:nvPr/>
        </p:nvSpPr>
        <p:spPr>
          <a:xfrm>
            <a:off x="866774" y="-3010713"/>
            <a:ext cx="10458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latin typeface="Daydream" panose="00000400000000000000" pitchFamily="2" charset="0"/>
              </a:rPr>
              <a:t>Profesiile</a:t>
            </a:r>
            <a:r>
              <a:rPr lang="en-US" sz="8800" dirty="0">
                <a:latin typeface="Daydream" panose="00000400000000000000" pitchFamily="2" charset="0"/>
              </a:rPr>
              <a:t> </a:t>
            </a:r>
            <a:r>
              <a:rPr lang="en-US" sz="8800" dirty="0" err="1">
                <a:latin typeface="Daydream" panose="00000400000000000000" pitchFamily="2" charset="0"/>
              </a:rPr>
              <a:t>Viitorlui</a:t>
            </a:r>
            <a:endParaRPr lang="en-US" sz="8800" dirty="0">
              <a:latin typeface="Daydream" panose="000004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B1F45D-DFCC-4841-AE15-73A6490E6F4E}"/>
              </a:ext>
            </a:extLst>
          </p:cNvPr>
          <p:cNvSpPr txBox="1"/>
          <p:nvPr/>
        </p:nvSpPr>
        <p:spPr>
          <a:xfrm>
            <a:off x="2223099" y="-208597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Inteligentele</a:t>
            </a:r>
            <a:r>
              <a:rPr lang="en-US" sz="2400" dirty="0">
                <a:latin typeface="Daydream" panose="00000400000000000000" pitchFamily="2" charset="0"/>
              </a:rPr>
              <a:t> multiple </a:t>
            </a:r>
            <a:r>
              <a:rPr lang="en-US" sz="2400" dirty="0" err="1">
                <a:latin typeface="Daydream" panose="00000400000000000000" pitchFamily="2" charset="0"/>
              </a:rPr>
              <a:t>si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caracteristicile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acestora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344283-536D-4954-B816-E53CD79F6E03}"/>
              </a:ext>
            </a:extLst>
          </p:cNvPr>
          <p:cNvSpPr/>
          <p:nvPr/>
        </p:nvSpPr>
        <p:spPr>
          <a:xfrm>
            <a:off x="684148" y="7422691"/>
            <a:ext cx="10823696" cy="3838575"/>
          </a:xfrm>
          <a:prstGeom prst="roundRect">
            <a:avLst/>
          </a:prstGeom>
          <a:solidFill>
            <a:srgbClr val="7E8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Sănătate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biotehnologie</a:t>
            </a:r>
            <a:endParaRPr lang="en-US" b="1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Tehnician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robotică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medicală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endParaRPr lang="en-US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Responsabilități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Utilizarea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roboților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pentru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intervenții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chirurgicale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minim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invazive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Competențe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necesare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Inginerie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biomedicală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robotică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anatomie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umană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Specialist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telemedicină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endParaRPr lang="en-US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Responsabilități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Oferirea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consultații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medicale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la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distanță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prin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intermediul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tehnologiei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Competențe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necesare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Medicină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abilități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digitale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comunicare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eficientă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148EC-00AF-48ED-82C3-7A5675273F24}"/>
              </a:ext>
            </a:extLst>
          </p:cNvPr>
          <p:cNvSpPr txBox="1"/>
          <p:nvPr/>
        </p:nvSpPr>
        <p:spPr>
          <a:xfrm>
            <a:off x="2223099" y="-1038226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Ghidare</a:t>
            </a:r>
            <a:r>
              <a:rPr lang="en-US" sz="2400" dirty="0">
                <a:latin typeface="Daydream" panose="00000400000000000000" pitchFamily="2" charset="0"/>
              </a:rPr>
              <a:t> in </a:t>
            </a:r>
            <a:r>
              <a:rPr lang="en-US" sz="2400" dirty="0" err="1">
                <a:latin typeface="Daydream" panose="00000400000000000000" pitchFamily="2" charset="0"/>
              </a:rPr>
              <a:t>cariera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6F8409-3525-47E3-9D8F-CD45241592FC}"/>
              </a:ext>
            </a:extLst>
          </p:cNvPr>
          <p:cNvSpPr txBox="1"/>
          <p:nvPr/>
        </p:nvSpPr>
        <p:spPr>
          <a:xfrm>
            <a:off x="2223099" y="-88582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Carierele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oamenilor</a:t>
            </a:r>
            <a:r>
              <a:rPr lang="en-US" sz="2400" dirty="0">
                <a:latin typeface="Daydream" panose="00000400000000000000" pitchFamily="2" charset="0"/>
              </a:rPr>
              <a:t> de </a:t>
            </a:r>
            <a:r>
              <a:rPr lang="en-US" sz="2400" dirty="0" err="1">
                <a:latin typeface="Daydream" panose="00000400000000000000" pitchFamily="2" charset="0"/>
              </a:rPr>
              <a:t>succes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6F1FB5-D3CF-4A44-A3D0-27A8150DFE21}"/>
              </a:ext>
            </a:extLst>
          </p:cNvPr>
          <p:cNvSpPr txBox="1"/>
          <p:nvPr/>
        </p:nvSpPr>
        <p:spPr>
          <a:xfrm>
            <a:off x="2223099" y="-628651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Profesiile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viitorului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41F7BC-36A3-4443-9B50-BC4E64EAB682}"/>
              </a:ext>
            </a:extLst>
          </p:cNvPr>
          <p:cNvSpPr txBox="1"/>
          <p:nvPr/>
        </p:nvSpPr>
        <p:spPr>
          <a:xfrm>
            <a:off x="2223099" y="257174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Daydream" panose="00000400000000000000" pitchFamily="2" charset="0"/>
              </a:rPr>
              <a:t>Hai </a:t>
            </a:r>
            <a:r>
              <a:rPr lang="en-US" sz="2400" dirty="0" err="1">
                <a:latin typeface="Daydream" panose="00000400000000000000" pitchFamily="2" charset="0"/>
              </a:rPr>
              <a:t>sa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aflam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ce</a:t>
            </a:r>
            <a:r>
              <a:rPr lang="en-US" sz="2400" dirty="0">
                <a:latin typeface="Daydream" panose="00000400000000000000" pitchFamily="2" charset="0"/>
              </a:rPr>
              <a:t> job </a:t>
            </a:r>
            <a:r>
              <a:rPr lang="en-US" sz="2400" dirty="0" err="1">
                <a:latin typeface="Daydream" panose="00000400000000000000" pitchFamily="2" charset="0"/>
              </a:rPr>
              <a:t>este</a:t>
            </a:r>
            <a:r>
              <a:rPr lang="en-US" sz="2400" dirty="0">
                <a:latin typeface="Daydream" panose="00000400000000000000" pitchFamily="2" charset="0"/>
              </a:rPr>
              <a:t> perfect </a:t>
            </a:r>
            <a:r>
              <a:rPr lang="en-US" sz="2400" dirty="0" err="1">
                <a:latin typeface="Daydream" panose="00000400000000000000" pitchFamily="2" charset="0"/>
              </a:rPr>
              <a:t>pentru</a:t>
            </a:r>
            <a:r>
              <a:rPr lang="en-US" sz="2400" dirty="0">
                <a:latin typeface="Daydream" panose="00000400000000000000" pitchFamily="2" charset="0"/>
              </a:rPr>
              <a:t> tine!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55FA5C9-EA94-4601-B516-C787287CC6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5702390" y="3035394"/>
            <a:ext cx="787211" cy="78721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 descr="Human heart">
                <a:extLst>
                  <a:ext uri="{FF2B5EF4-FFF2-40B4-BE49-F238E27FC236}">
                    <a16:creationId xmlns:a16="http://schemas.microsoft.com/office/drawing/2014/main" id="{73F45F2A-7294-4B6C-B503-FE2167E439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15000364"/>
                  </p:ext>
                </p:extLst>
              </p:nvPr>
            </p:nvGraphicFramePr>
            <p:xfrm rot="12960064">
              <a:off x="-1318479" y="6336667"/>
              <a:ext cx="2885509" cy="4237794"/>
            </p:xfrm>
            <a:graphic>
              <a:graphicData uri="http://schemas.microsoft.com/office/drawing/2017/model3d">
                <am3d:model3d r:embed="rId7">
                  <am3d:spPr>
                    <a:xfrm rot="12960064">
                      <a:off x="0" y="0"/>
                      <a:ext cx="2885509" cy="4237794"/>
                    </a:xfrm>
                    <a:prstGeom prst="rect">
                      <a:avLst/>
                    </a:prstGeom>
                  </am3d:spPr>
                  <am3d:camera>
                    <am3d:pos x="0" y="0" z="612063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048746" d="1000000"/>
                    <am3d:preTrans dx="86068" dy="-18000000" dz="1718928"/>
                    <am3d:scale>
                      <am3d:sx n="1000000" d="1000000"/>
                      <am3d:sy n="1000000" d="1000000"/>
                      <am3d:sz n="1000000" d="1000000"/>
                    </am3d:scale>
                    <am3d:rot ax="7589772" ay="2293803" az="8405439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54186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 descr="Human heart">
                <a:extLst>
                  <a:ext uri="{FF2B5EF4-FFF2-40B4-BE49-F238E27FC236}">
                    <a16:creationId xmlns:a16="http://schemas.microsoft.com/office/drawing/2014/main" id="{73F45F2A-7294-4B6C-B503-FE2167E439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12960064">
                <a:off x="-1318479" y="6336667"/>
                <a:ext cx="2885509" cy="423779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720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8E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Dark Gray Sigma">
                <a:extLst>
                  <a:ext uri="{FF2B5EF4-FFF2-40B4-BE49-F238E27FC236}">
                    <a16:creationId xmlns:a16="http://schemas.microsoft.com/office/drawing/2014/main" id="{8A6E4C88-D4D0-45B5-9D52-48B80738246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43547914"/>
                  </p:ext>
                </p:extLst>
              </p:nvPr>
            </p:nvGraphicFramePr>
            <p:xfrm>
              <a:off x="-540727" y="4095942"/>
              <a:ext cx="1942755" cy="285238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42755" cy="2852383"/>
                    </a:xfrm>
                    <a:prstGeom prst="rect">
                      <a:avLst/>
                    </a:prstGeom>
                  </am3d:spPr>
                  <am3d:camera>
                    <am3d:pos x="0" y="0" z="599384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63641" d="1000000"/>
                    <am3d:preTrans dx="5" dy="-18000000" dz="1222"/>
                    <am3d:scale>
                      <am3d:sx n="1000000" d="1000000"/>
                      <am3d:sy n="1000000" d="1000000"/>
                      <am3d:sz n="1000000" d="1000000"/>
                    </am3d:scale>
                    <am3d:rot ax="-33875" ay="-1880776" az="1761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3791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Dark Gray Sigma">
                <a:extLst>
                  <a:ext uri="{FF2B5EF4-FFF2-40B4-BE49-F238E27FC236}">
                    <a16:creationId xmlns:a16="http://schemas.microsoft.com/office/drawing/2014/main" id="{8A6E4C88-D4D0-45B5-9D52-48B80738246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540727" y="4095942"/>
                <a:ext cx="1942755" cy="2852383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BE369B0-6D4E-4D74-BFBF-9FE6EA7235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29" y="6939678"/>
            <a:ext cx="2587770" cy="135193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55FA5C9-EA94-4601-B516-C787287CC6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2640" y="5746326"/>
            <a:ext cx="926713" cy="926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5A7642-60E9-4C52-B014-064BBF1749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4" y="7025500"/>
            <a:ext cx="1943100" cy="97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C4CE4-52A2-4A8D-85EB-2ADA2FB76BF3}"/>
              </a:ext>
            </a:extLst>
          </p:cNvPr>
          <p:cNvSpPr txBox="1"/>
          <p:nvPr/>
        </p:nvSpPr>
        <p:spPr>
          <a:xfrm>
            <a:off x="866774" y="-3010713"/>
            <a:ext cx="10458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latin typeface="Daydream" panose="00000400000000000000" pitchFamily="2" charset="0"/>
              </a:rPr>
              <a:t>Profesiile</a:t>
            </a:r>
            <a:r>
              <a:rPr lang="en-US" sz="8800" dirty="0">
                <a:latin typeface="Daydream" panose="00000400000000000000" pitchFamily="2" charset="0"/>
              </a:rPr>
              <a:t> </a:t>
            </a:r>
            <a:r>
              <a:rPr lang="en-US" sz="8800" dirty="0" err="1">
                <a:latin typeface="Daydream" panose="00000400000000000000" pitchFamily="2" charset="0"/>
              </a:rPr>
              <a:t>Viitorlui</a:t>
            </a:r>
            <a:endParaRPr lang="en-US" sz="8800" dirty="0">
              <a:latin typeface="Daydream" panose="000004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B1F45D-DFCC-4841-AE15-73A6490E6F4E}"/>
              </a:ext>
            </a:extLst>
          </p:cNvPr>
          <p:cNvSpPr txBox="1"/>
          <p:nvPr/>
        </p:nvSpPr>
        <p:spPr>
          <a:xfrm>
            <a:off x="2223099" y="257174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Inteligentele</a:t>
            </a:r>
            <a:r>
              <a:rPr lang="en-US" sz="2400" dirty="0">
                <a:latin typeface="Daydream" panose="00000400000000000000" pitchFamily="2" charset="0"/>
              </a:rPr>
              <a:t> multiple </a:t>
            </a:r>
            <a:r>
              <a:rPr lang="en-US" sz="2400" dirty="0" err="1">
                <a:latin typeface="Daydream" panose="00000400000000000000" pitchFamily="2" charset="0"/>
              </a:rPr>
              <a:t>si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caracteristicile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acestora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344283-536D-4954-B816-E53CD79F6E03}"/>
              </a:ext>
            </a:extLst>
          </p:cNvPr>
          <p:cNvSpPr/>
          <p:nvPr/>
        </p:nvSpPr>
        <p:spPr>
          <a:xfrm>
            <a:off x="684148" y="1555291"/>
            <a:ext cx="10823696" cy="38385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Teoria </a:t>
            </a:r>
            <a:r>
              <a:rPr lang="en-US" sz="2200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inteligențelor</a:t>
            </a:r>
            <a:r>
              <a:rPr lang="en-US" sz="2200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multiple, </a:t>
            </a:r>
            <a:r>
              <a:rPr lang="en-US" sz="2200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propusă</a:t>
            </a:r>
            <a:r>
              <a:rPr lang="en-US" sz="2200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Howard Gardner, </a:t>
            </a:r>
            <a:r>
              <a:rPr lang="en-US" sz="2200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sugerează</a:t>
            </a:r>
            <a:r>
              <a:rPr lang="en-US" sz="2200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existența</a:t>
            </a:r>
            <a:r>
              <a:rPr lang="en-US" sz="2200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 8 </a:t>
            </a:r>
            <a:r>
              <a:rPr lang="en-US" sz="2200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tipuri</a:t>
            </a:r>
            <a:r>
              <a:rPr lang="en-US" sz="2200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principale</a:t>
            </a:r>
            <a:r>
              <a:rPr lang="en-US" sz="2200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sz="2200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inteligență</a:t>
            </a:r>
            <a:r>
              <a:rPr lang="en-US" sz="2200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Inteligența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lingvistică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Abilități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scriere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citire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comunicare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verbală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Jurnalist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scriitor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avocat,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profesor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Inteligența logico-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matematică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Capacitate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rezolvare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problemelor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gândire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analitică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Programator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inginer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analist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financiar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cercetător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Inteligența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vizual-spațială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Abilități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vizualizarea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obiectelor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orientarea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spațiu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Arhitect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designer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grafic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pilot, artist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vizual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Inteligența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muzicală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Sensibilitate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la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ritm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tonuri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sunete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Muzician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compozitor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inginer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sunet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Dark Gray Percent sign">
                <a:extLst>
                  <a:ext uri="{FF2B5EF4-FFF2-40B4-BE49-F238E27FC236}">
                    <a16:creationId xmlns:a16="http://schemas.microsoft.com/office/drawing/2014/main" id="{D7A5FB4D-257F-44DA-AB33-72B8429B54A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51335416"/>
                  </p:ext>
                </p:extLst>
              </p:nvPr>
            </p:nvGraphicFramePr>
            <p:xfrm>
              <a:off x="-622495" y="-529003"/>
              <a:ext cx="2373833" cy="2183926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373833" cy="2183926"/>
                    </a:xfrm>
                    <a:prstGeom prst="rect">
                      <a:avLst/>
                    </a:prstGeom>
                  </am3d:spPr>
                  <am3d:camera>
                    <am3d:pos x="0" y="0" z="636587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29708" d="1000000"/>
                    <am3d:preTrans dx="0" dy="-16364740" dz="5210"/>
                    <am3d:scale>
                      <am3d:sx n="1000000" d="1000000"/>
                      <am3d:sy n="1000000" d="1000000"/>
                      <am3d:sz n="1000000" d="1000000"/>
                    </am3d:scale>
                    <am3d:rot ax="-2600304" ay="-1289283" az="1144083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30385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Dark Gray Percent sign">
                <a:extLst>
                  <a:ext uri="{FF2B5EF4-FFF2-40B4-BE49-F238E27FC236}">
                    <a16:creationId xmlns:a16="http://schemas.microsoft.com/office/drawing/2014/main" id="{D7A5FB4D-257F-44DA-AB33-72B8429B54A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622495" y="-529003"/>
                <a:ext cx="2373833" cy="21839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Dark Gray Greater/Less than">
                <a:extLst>
                  <a:ext uri="{FF2B5EF4-FFF2-40B4-BE49-F238E27FC236}">
                    <a16:creationId xmlns:a16="http://schemas.microsoft.com/office/drawing/2014/main" id="{EDD71724-3F3A-4334-81D1-930A39FBC70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98463553"/>
                  </p:ext>
                </p:extLst>
              </p:nvPr>
            </p:nvGraphicFramePr>
            <p:xfrm>
              <a:off x="10789965" y="4998809"/>
              <a:ext cx="1545793" cy="2335926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1545793" cy="2335926"/>
                    </a:xfrm>
                    <a:prstGeom prst="rect">
                      <a:avLst/>
                    </a:prstGeom>
                  </am3d:spPr>
                  <am3d:camera>
                    <am3d:pos x="0" y="0" z="64463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68085" d="1000000"/>
                    <am3d:preTrans dx="15494" dy="-18000000" dz="-616"/>
                    <am3d:scale>
                      <am3d:sx n="1000000" d="1000000"/>
                      <am3d:sy n="1000000" d="1000000"/>
                      <am3d:sz n="1000000" d="1000000"/>
                    </am3d:scale>
                    <am3d:rot ax="-1070785" ay="-2854676" az="802164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59508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Dark Gray Greater/Less than">
                <a:extLst>
                  <a:ext uri="{FF2B5EF4-FFF2-40B4-BE49-F238E27FC236}">
                    <a16:creationId xmlns:a16="http://schemas.microsoft.com/office/drawing/2014/main" id="{EDD71724-3F3A-4334-81D1-930A39FBC7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89965" y="4998809"/>
                <a:ext cx="1545793" cy="23359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Dark Gray Minus sign">
                <a:extLst>
                  <a:ext uri="{FF2B5EF4-FFF2-40B4-BE49-F238E27FC236}">
                    <a16:creationId xmlns:a16="http://schemas.microsoft.com/office/drawing/2014/main" id="{C9C10265-5471-4AF0-9AA2-541312B7D55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6422004"/>
                  </p:ext>
                </p:extLst>
              </p:nvPr>
            </p:nvGraphicFramePr>
            <p:xfrm>
              <a:off x="10440659" y="126094"/>
              <a:ext cx="2361438" cy="1028035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2361438" cy="1028035"/>
                    </a:xfrm>
                    <a:prstGeom prst="rect">
                      <a:avLst/>
                    </a:prstGeom>
                  </am3d:spPr>
                  <am3d:camera>
                    <am3d:pos x="0" y="0" z="4902187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85389" d="1000000"/>
                    <am3d:preTrans dx="-2441" dy="-2361436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683720" ay="-1085364" az="-563925"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23875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Dark Gray Minus sign">
                <a:extLst>
                  <a:ext uri="{FF2B5EF4-FFF2-40B4-BE49-F238E27FC236}">
                    <a16:creationId xmlns:a16="http://schemas.microsoft.com/office/drawing/2014/main" id="{C9C10265-5471-4AF0-9AA2-541312B7D55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440659" y="126094"/>
                <a:ext cx="2361438" cy="10280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2265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8E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E369B0-6D4E-4D74-BFBF-9FE6EA723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29" y="6939678"/>
            <a:ext cx="2587770" cy="135193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55FA5C9-EA94-4601-B516-C787287CC6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2640" y="5746326"/>
            <a:ext cx="926713" cy="926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5A7642-60E9-4C52-B014-064BBF1749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4" y="7025500"/>
            <a:ext cx="1943100" cy="97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C4CE4-52A2-4A8D-85EB-2ADA2FB76BF3}"/>
              </a:ext>
            </a:extLst>
          </p:cNvPr>
          <p:cNvSpPr txBox="1"/>
          <p:nvPr/>
        </p:nvSpPr>
        <p:spPr>
          <a:xfrm>
            <a:off x="866774" y="-3010713"/>
            <a:ext cx="10458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latin typeface="Daydream" panose="00000400000000000000" pitchFamily="2" charset="0"/>
              </a:rPr>
              <a:t>Profesiile</a:t>
            </a:r>
            <a:r>
              <a:rPr lang="en-US" sz="8800" dirty="0">
                <a:latin typeface="Daydream" panose="00000400000000000000" pitchFamily="2" charset="0"/>
              </a:rPr>
              <a:t> </a:t>
            </a:r>
            <a:r>
              <a:rPr lang="en-US" sz="8800" dirty="0" err="1">
                <a:latin typeface="Daydream" panose="00000400000000000000" pitchFamily="2" charset="0"/>
              </a:rPr>
              <a:t>Viitorlui</a:t>
            </a:r>
            <a:endParaRPr lang="en-US" sz="8800" dirty="0">
              <a:latin typeface="Daydream" panose="000004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B1F45D-DFCC-4841-AE15-73A6490E6F4E}"/>
              </a:ext>
            </a:extLst>
          </p:cNvPr>
          <p:cNvSpPr txBox="1"/>
          <p:nvPr/>
        </p:nvSpPr>
        <p:spPr>
          <a:xfrm>
            <a:off x="2223099" y="257174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Inteligentele</a:t>
            </a:r>
            <a:r>
              <a:rPr lang="en-US" sz="2400" dirty="0">
                <a:latin typeface="Daydream" panose="00000400000000000000" pitchFamily="2" charset="0"/>
              </a:rPr>
              <a:t> multiple </a:t>
            </a:r>
            <a:r>
              <a:rPr lang="en-US" sz="2400" dirty="0" err="1">
                <a:latin typeface="Daydream" panose="00000400000000000000" pitchFamily="2" charset="0"/>
              </a:rPr>
              <a:t>si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caracteristicile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acestora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344283-536D-4954-B816-E53CD79F6E03}"/>
              </a:ext>
            </a:extLst>
          </p:cNvPr>
          <p:cNvSpPr/>
          <p:nvPr/>
        </p:nvSpPr>
        <p:spPr>
          <a:xfrm>
            <a:off x="684148" y="1555291"/>
            <a:ext cx="10823696" cy="3838575"/>
          </a:xfrm>
          <a:prstGeom prst="roundRect">
            <a:avLst/>
          </a:prstGeom>
          <a:solidFill>
            <a:srgbClr val="7E8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+mj-lt"/>
              <a:buAutoNum type="arabicPeriod" startAt="5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Inteligența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kinestezică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Controlul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mișcărilor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corporale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coordonare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Sportiv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dansator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kinetoterapeut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chirurg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+mj-lt"/>
              <a:buAutoNum type="arabicPeriod" startAt="5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Inteligența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interpersonală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Abilitatea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înțelege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comunica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eficient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cu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ceilalți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Psiholog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manager, consultant, educator.</a:t>
            </a:r>
          </a:p>
          <a:p>
            <a:pPr>
              <a:buFont typeface="+mj-lt"/>
              <a:buAutoNum type="arabicPeriod" startAt="5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Inteligența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intrapersonală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Capacitatea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auto-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reflecție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auto-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cunoaștere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Scriitor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filosof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antreprenor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coach.</a:t>
            </a:r>
          </a:p>
          <a:p>
            <a:pPr>
              <a:buFont typeface="+mj-lt"/>
              <a:buAutoNum type="arabicPeriod" startAt="5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Inteligența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naturalistă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Înțelegerea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mediului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înconjurător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naturii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potrivite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Biolog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ecologist,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agronom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geolog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endParaRPr lang="en-US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0B9695-F109-4C6E-B102-CAED0F396441}"/>
              </a:ext>
            </a:extLst>
          </p:cNvPr>
          <p:cNvSpPr txBox="1"/>
          <p:nvPr/>
        </p:nvSpPr>
        <p:spPr>
          <a:xfrm>
            <a:off x="2223099" y="-1514476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Ghidare</a:t>
            </a:r>
            <a:r>
              <a:rPr lang="en-US" sz="2400" dirty="0">
                <a:latin typeface="Daydream" panose="00000400000000000000" pitchFamily="2" charset="0"/>
              </a:rPr>
              <a:t> in </a:t>
            </a:r>
            <a:r>
              <a:rPr lang="en-US" sz="2400" dirty="0" err="1">
                <a:latin typeface="Daydream" panose="00000400000000000000" pitchFamily="2" charset="0"/>
              </a:rPr>
              <a:t>cariera</a:t>
            </a:r>
            <a:endParaRPr lang="en-US" sz="2400" dirty="0">
              <a:latin typeface="Daydream" panose="00000400000000000000" pitchFamily="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Dark Gray Sigma">
                <a:extLst>
                  <a:ext uri="{FF2B5EF4-FFF2-40B4-BE49-F238E27FC236}">
                    <a16:creationId xmlns:a16="http://schemas.microsoft.com/office/drawing/2014/main" id="{FAF142CC-346F-4128-B185-4AE1CCAA62F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70733481"/>
                  </p:ext>
                </p:extLst>
              </p:nvPr>
            </p:nvGraphicFramePr>
            <p:xfrm>
              <a:off x="-750503" y="4174579"/>
              <a:ext cx="2362307" cy="2695108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362307" cy="2695108"/>
                    </a:xfrm>
                    <a:prstGeom prst="rect">
                      <a:avLst/>
                    </a:prstGeom>
                  </am3d:spPr>
                  <am3d:camera>
                    <am3d:pos x="0" y="0" z="599384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63641" d="1000000"/>
                    <am3d:preTrans dx="5" dy="-18000000" dz="1222"/>
                    <am3d:scale>
                      <am3d:sx n="1000000" d="1000000"/>
                      <am3d:sy n="1000000" d="1000000"/>
                      <am3d:sz n="1000000" d="1000000"/>
                    </am3d:scale>
                    <am3d:rot ax="-1961238" ay="934574" az="-586582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33791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Dark Gray Sigma">
                <a:extLst>
                  <a:ext uri="{FF2B5EF4-FFF2-40B4-BE49-F238E27FC236}">
                    <a16:creationId xmlns:a16="http://schemas.microsoft.com/office/drawing/2014/main" id="{FAF142CC-346F-4128-B185-4AE1CCAA62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750503" y="4174579"/>
                <a:ext cx="2362307" cy="26951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Dark Gray Percent sign">
                <a:extLst>
                  <a:ext uri="{FF2B5EF4-FFF2-40B4-BE49-F238E27FC236}">
                    <a16:creationId xmlns:a16="http://schemas.microsoft.com/office/drawing/2014/main" id="{E3681677-64E1-4BD8-93DB-39DDE8F7EB4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8893351"/>
                  </p:ext>
                </p:extLst>
              </p:nvPr>
            </p:nvGraphicFramePr>
            <p:xfrm>
              <a:off x="-654872" y="-554502"/>
              <a:ext cx="2268579" cy="2164934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268579" cy="2164934"/>
                    </a:xfrm>
                    <a:prstGeom prst="rect">
                      <a:avLst/>
                    </a:prstGeom>
                  </am3d:spPr>
                  <am3d:camera>
                    <am3d:pos x="0" y="0" z="636587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29708" d="1000000"/>
                    <am3d:preTrans dx="0" dy="-16364740" dz="5210"/>
                    <am3d:scale>
                      <am3d:sx n="1000000" d="1000000"/>
                      <am3d:sy n="1000000" d="1000000"/>
                      <am3d:sz n="1000000" d="1000000"/>
                    </am3d:scale>
                    <am3d:rot ax="722373" ay="1610138" az="329977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30385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Dark Gray Percent sign">
                <a:extLst>
                  <a:ext uri="{FF2B5EF4-FFF2-40B4-BE49-F238E27FC236}">
                    <a16:creationId xmlns:a16="http://schemas.microsoft.com/office/drawing/2014/main" id="{E3681677-64E1-4BD8-93DB-39DDE8F7EB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654872" y="-554502"/>
                <a:ext cx="2268579" cy="21649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Dark Gray Greater/Less than">
                <a:extLst>
                  <a:ext uri="{FF2B5EF4-FFF2-40B4-BE49-F238E27FC236}">
                    <a16:creationId xmlns:a16="http://schemas.microsoft.com/office/drawing/2014/main" id="{D146E34F-1C28-402B-8532-45BD54B465C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52154608"/>
                  </p:ext>
                </p:extLst>
              </p:nvPr>
            </p:nvGraphicFramePr>
            <p:xfrm>
              <a:off x="10757111" y="5298808"/>
              <a:ext cx="1777587" cy="1853632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1777587" cy="1853632"/>
                    </a:xfrm>
                    <a:prstGeom prst="rect">
                      <a:avLst/>
                    </a:prstGeom>
                  </am3d:spPr>
                  <am3d:camera>
                    <am3d:pos x="0" y="0" z="64463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68085" d="1000000"/>
                    <am3d:preTrans dx="15494" dy="-18000000" dz="-616"/>
                    <am3d:scale>
                      <am3d:sx n="1000000" d="1000000"/>
                      <am3d:sy n="1000000" d="1000000"/>
                      <am3d:sz n="1000000" d="1000000"/>
                    </am3d:scale>
                    <am3d:rot ax="-695580" ay="1368586" az="-272832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5950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Dark Gray Greater/Less than">
                <a:extLst>
                  <a:ext uri="{FF2B5EF4-FFF2-40B4-BE49-F238E27FC236}">
                    <a16:creationId xmlns:a16="http://schemas.microsoft.com/office/drawing/2014/main" id="{D146E34F-1C28-402B-8532-45BD54B465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57111" y="5298808"/>
                <a:ext cx="1777587" cy="18536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 descr="Dark Gray Minus sign">
                <a:extLst>
                  <a:ext uri="{FF2B5EF4-FFF2-40B4-BE49-F238E27FC236}">
                    <a16:creationId xmlns:a16="http://schemas.microsoft.com/office/drawing/2014/main" id="{4B0E19DC-35B4-450A-91F5-EB6E3A6BAC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36488751"/>
                  </p:ext>
                </p:extLst>
              </p:nvPr>
            </p:nvGraphicFramePr>
            <p:xfrm>
              <a:off x="10636555" y="94362"/>
              <a:ext cx="1969645" cy="1091498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1969645" cy="1091498"/>
                    </a:xfrm>
                    <a:prstGeom prst="rect">
                      <a:avLst/>
                    </a:prstGeom>
                  </am3d:spPr>
                  <am3d:camera>
                    <am3d:pos x="0" y="0" z="4902187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85389" d="1000000"/>
                    <am3d:preTrans dx="-2441" dy="-2361436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54305" ay="-3245134" az="-450262"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23875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 descr="Dark Gray Minus sign">
                <a:extLst>
                  <a:ext uri="{FF2B5EF4-FFF2-40B4-BE49-F238E27FC236}">
                    <a16:creationId xmlns:a16="http://schemas.microsoft.com/office/drawing/2014/main" id="{4B0E19DC-35B4-450A-91F5-EB6E3A6BAC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636555" y="94362"/>
                <a:ext cx="1969645" cy="109149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073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8E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E369B0-6D4E-4D74-BFBF-9FE6EA723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29" y="6939678"/>
            <a:ext cx="2587770" cy="135193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55FA5C9-EA94-4601-B516-C787287CC6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2640" y="5746326"/>
            <a:ext cx="926713" cy="926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5A7642-60E9-4C52-B014-064BBF1749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4" y="7025500"/>
            <a:ext cx="1943100" cy="97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C4CE4-52A2-4A8D-85EB-2ADA2FB76BF3}"/>
              </a:ext>
            </a:extLst>
          </p:cNvPr>
          <p:cNvSpPr txBox="1"/>
          <p:nvPr/>
        </p:nvSpPr>
        <p:spPr>
          <a:xfrm>
            <a:off x="866774" y="-3010713"/>
            <a:ext cx="10458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latin typeface="Daydream" panose="00000400000000000000" pitchFamily="2" charset="0"/>
              </a:rPr>
              <a:t>Profesiile</a:t>
            </a:r>
            <a:r>
              <a:rPr lang="en-US" sz="8800" dirty="0">
                <a:latin typeface="Daydream" panose="00000400000000000000" pitchFamily="2" charset="0"/>
              </a:rPr>
              <a:t> </a:t>
            </a:r>
            <a:r>
              <a:rPr lang="en-US" sz="8800" dirty="0" err="1">
                <a:latin typeface="Daydream" panose="00000400000000000000" pitchFamily="2" charset="0"/>
              </a:rPr>
              <a:t>Viitorlui</a:t>
            </a:r>
            <a:endParaRPr lang="en-US" sz="8800" dirty="0">
              <a:latin typeface="Daydream" panose="000004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B1F45D-DFCC-4841-AE15-73A6490E6F4E}"/>
              </a:ext>
            </a:extLst>
          </p:cNvPr>
          <p:cNvSpPr txBox="1"/>
          <p:nvPr/>
        </p:nvSpPr>
        <p:spPr>
          <a:xfrm>
            <a:off x="2223099" y="-208597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Inteligentele</a:t>
            </a:r>
            <a:r>
              <a:rPr lang="en-US" sz="2400" dirty="0">
                <a:latin typeface="Daydream" panose="00000400000000000000" pitchFamily="2" charset="0"/>
              </a:rPr>
              <a:t> multiple </a:t>
            </a:r>
            <a:r>
              <a:rPr lang="en-US" sz="2400" dirty="0" err="1">
                <a:latin typeface="Daydream" panose="00000400000000000000" pitchFamily="2" charset="0"/>
              </a:rPr>
              <a:t>si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caracteristicile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acestora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344283-536D-4954-B816-E53CD79F6E03}"/>
              </a:ext>
            </a:extLst>
          </p:cNvPr>
          <p:cNvSpPr/>
          <p:nvPr/>
        </p:nvSpPr>
        <p:spPr>
          <a:xfrm>
            <a:off x="684148" y="1555291"/>
            <a:ext cx="10823696" cy="3838575"/>
          </a:xfrm>
          <a:prstGeom prst="roundRect">
            <a:avLst/>
          </a:prstGeom>
          <a:solidFill>
            <a:srgbClr val="7E8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Autoevaluare</a:t>
            </a:r>
            <a:endParaRPr lang="en-US" sz="2200" b="1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Teste de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personalitate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aptitudini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MBTI, Holland Codes (RIASEC),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testele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inteligență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multiplă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Identificarea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valorilor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personale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Ce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este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important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pentru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tine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într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-o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? (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stabilitate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creativitate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contribuție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socială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etc.)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Evaluarea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punctelor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forte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punctelor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slabe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Ce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abilități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ai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deja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trebuie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îmbunătățești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?</a:t>
            </a:r>
          </a:p>
          <a:p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Explorarea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opțiunilor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carieră</a:t>
            </a:r>
            <a:endParaRPr lang="en-US" sz="2200" b="1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Cercetarea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pieței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muncii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Care sunt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domeniile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creștere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? Ce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abilități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sunt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căutate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Networking: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Participarea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la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târguri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cariere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discuții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cu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profesioniști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din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domenii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diverse.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148EC-00AF-48ED-82C3-7A5675273F24}"/>
              </a:ext>
            </a:extLst>
          </p:cNvPr>
          <p:cNvSpPr txBox="1"/>
          <p:nvPr/>
        </p:nvSpPr>
        <p:spPr>
          <a:xfrm>
            <a:off x="2223099" y="257174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Ghidare</a:t>
            </a:r>
            <a:r>
              <a:rPr lang="en-US" sz="2400" dirty="0">
                <a:latin typeface="Daydream" panose="00000400000000000000" pitchFamily="2" charset="0"/>
              </a:rPr>
              <a:t> in </a:t>
            </a:r>
            <a:r>
              <a:rPr lang="en-US" sz="2400" dirty="0" err="1">
                <a:latin typeface="Daydream" panose="00000400000000000000" pitchFamily="2" charset="0"/>
              </a:rPr>
              <a:t>cariera</a:t>
            </a:r>
            <a:endParaRPr lang="en-US" sz="2400" dirty="0">
              <a:latin typeface="Daydream" panose="00000400000000000000" pitchFamily="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Dark Gray Sigma">
                <a:extLst>
                  <a:ext uri="{FF2B5EF4-FFF2-40B4-BE49-F238E27FC236}">
                    <a16:creationId xmlns:a16="http://schemas.microsoft.com/office/drawing/2014/main" id="{EB04977B-6B7A-4F0C-97AC-6F44B611602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99720035"/>
                  </p:ext>
                </p:extLst>
              </p:nvPr>
            </p:nvGraphicFramePr>
            <p:xfrm>
              <a:off x="-2511906" y="3862730"/>
              <a:ext cx="2194351" cy="3062271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194351" cy="3062271"/>
                    </a:xfrm>
                    <a:prstGeom prst="rect">
                      <a:avLst/>
                    </a:prstGeom>
                  </am3d:spPr>
                  <am3d:camera>
                    <am3d:pos x="0" y="0" z="599384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63641" d="1000000"/>
                    <am3d:preTrans dx="5" dy="-18000000" dz="1222"/>
                    <am3d:scale>
                      <am3d:sx n="1000000" d="1000000"/>
                      <am3d:sy n="1000000" d="1000000"/>
                      <am3d:sz n="1000000" d="1000000"/>
                    </am3d:scale>
                    <am3d:rot ax="-3918481" ay="-1409131" az="245502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33791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Dark Gray Sigma">
                <a:extLst>
                  <a:ext uri="{FF2B5EF4-FFF2-40B4-BE49-F238E27FC236}">
                    <a16:creationId xmlns:a16="http://schemas.microsoft.com/office/drawing/2014/main" id="{EB04977B-6B7A-4F0C-97AC-6F44B61160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2511906" y="3862730"/>
                <a:ext cx="2194351" cy="30622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Dark Gray Percent sign">
                <a:extLst>
                  <a:ext uri="{FF2B5EF4-FFF2-40B4-BE49-F238E27FC236}">
                    <a16:creationId xmlns:a16="http://schemas.microsoft.com/office/drawing/2014/main" id="{C65C5420-CFC1-4F1E-B097-9FA2B5C4F6B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2140065"/>
                  </p:ext>
                </p:extLst>
              </p:nvPr>
            </p:nvGraphicFramePr>
            <p:xfrm>
              <a:off x="-2284784" y="-499328"/>
              <a:ext cx="2069979" cy="2278878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069979" cy="2278878"/>
                    </a:xfrm>
                    <a:prstGeom prst="rect">
                      <a:avLst/>
                    </a:prstGeom>
                  </am3d:spPr>
                  <am3d:camera>
                    <am3d:pos x="0" y="0" z="636587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29708" d="1000000"/>
                    <am3d:preTrans dx="0" dy="-16364740" dz="5210"/>
                    <am3d:scale>
                      <am3d:sx n="1000000" d="1000000"/>
                      <am3d:sy n="1000000" d="1000000"/>
                      <am3d:sz n="1000000" d="1000000"/>
                    </am3d:scale>
                    <am3d:rot ax="-2604649" ay="-2224318" az="1781700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30385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Dark Gray Percent sign">
                <a:extLst>
                  <a:ext uri="{FF2B5EF4-FFF2-40B4-BE49-F238E27FC236}">
                    <a16:creationId xmlns:a16="http://schemas.microsoft.com/office/drawing/2014/main" id="{C65C5420-CFC1-4F1E-B097-9FA2B5C4F6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2284784" y="-499328"/>
                <a:ext cx="2069979" cy="22788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Dark Gray Greater/Less than">
                <a:extLst>
                  <a:ext uri="{FF2B5EF4-FFF2-40B4-BE49-F238E27FC236}">
                    <a16:creationId xmlns:a16="http://schemas.microsoft.com/office/drawing/2014/main" id="{B24066C9-18CB-449A-A381-063F787D75E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48806849"/>
                  </p:ext>
                </p:extLst>
              </p:nvPr>
            </p:nvGraphicFramePr>
            <p:xfrm>
              <a:off x="12224845" y="5144441"/>
              <a:ext cx="1723862" cy="2162365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1723862" cy="2162365"/>
                    </a:xfrm>
                    <a:prstGeom prst="rect">
                      <a:avLst/>
                    </a:prstGeom>
                  </am3d:spPr>
                  <am3d:camera>
                    <am3d:pos x="0" y="0" z="644635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68085" d="1000000"/>
                    <am3d:preTrans dx="15494" dy="-18000000" dz="-616"/>
                    <am3d:scale>
                      <am3d:sx n="1000000" d="1000000"/>
                      <am3d:sy n="1000000" d="1000000"/>
                      <am3d:sz n="1000000" d="1000000"/>
                    </am3d:scale>
                    <am3d:rot ax="-7656537" ay="-2131580" az="8578357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5950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Dark Gray Greater/Less than">
                <a:extLst>
                  <a:ext uri="{FF2B5EF4-FFF2-40B4-BE49-F238E27FC236}">
                    <a16:creationId xmlns:a16="http://schemas.microsoft.com/office/drawing/2014/main" id="{B24066C9-18CB-449A-A381-063F787D75E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224845" y="5144441"/>
                <a:ext cx="1723862" cy="21623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 descr="Dark Gray Minus sign">
                <a:extLst>
                  <a:ext uri="{FF2B5EF4-FFF2-40B4-BE49-F238E27FC236}">
                    <a16:creationId xmlns:a16="http://schemas.microsoft.com/office/drawing/2014/main" id="{54463A50-B362-49D1-BA4E-2710E75FD5F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7329696"/>
                  </p:ext>
                </p:extLst>
              </p:nvPr>
            </p:nvGraphicFramePr>
            <p:xfrm>
              <a:off x="12521971" y="231253"/>
              <a:ext cx="2373652" cy="817715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2373652" cy="817715"/>
                    </a:xfrm>
                    <a:prstGeom prst="rect">
                      <a:avLst/>
                    </a:prstGeom>
                  </am3d:spPr>
                  <am3d:camera>
                    <am3d:pos x="0" y="0" z="4902187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85389" d="1000000"/>
                    <am3d:preTrans dx="-2441" dy="-2361436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849671" ay="497013" az="294854"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23875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 descr="Dark Gray Minus sign">
                <a:extLst>
                  <a:ext uri="{FF2B5EF4-FFF2-40B4-BE49-F238E27FC236}">
                    <a16:creationId xmlns:a16="http://schemas.microsoft.com/office/drawing/2014/main" id="{54463A50-B362-49D1-BA4E-2710E75FD5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521971" y="231253"/>
                <a:ext cx="2373652" cy="81771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458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8E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E369B0-6D4E-4D74-BFBF-9FE6EA723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29" y="6939678"/>
            <a:ext cx="2587770" cy="135193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55FA5C9-EA94-4601-B516-C787287CC6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2640" y="5746326"/>
            <a:ext cx="926713" cy="926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5A7642-60E9-4C52-B014-064BBF1749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4" y="7025500"/>
            <a:ext cx="1943100" cy="97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C4CE4-52A2-4A8D-85EB-2ADA2FB76BF3}"/>
              </a:ext>
            </a:extLst>
          </p:cNvPr>
          <p:cNvSpPr txBox="1"/>
          <p:nvPr/>
        </p:nvSpPr>
        <p:spPr>
          <a:xfrm>
            <a:off x="866774" y="-3010713"/>
            <a:ext cx="10458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latin typeface="Daydream" panose="00000400000000000000" pitchFamily="2" charset="0"/>
              </a:rPr>
              <a:t>Profesiile</a:t>
            </a:r>
            <a:r>
              <a:rPr lang="en-US" sz="8800" dirty="0">
                <a:latin typeface="Daydream" panose="00000400000000000000" pitchFamily="2" charset="0"/>
              </a:rPr>
              <a:t> </a:t>
            </a:r>
            <a:r>
              <a:rPr lang="en-US" sz="8800" dirty="0" err="1">
                <a:latin typeface="Daydream" panose="00000400000000000000" pitchFamily="2" charset="0"/>
              </a:rPr>
              <a:t>Viitorlui</a:t>
            </a:r>
            <a:endParaRPr lang="en-US" sz="8800" dirty="0">
              <a:latin typeface="Daydream" panose="000004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B1F45D-DFCC-4841-AE15-73A6490E6F4E}"/>
              </a:ext>
            </a:extLst>
          </p:cNvPr>
          <p:cNvSpPr txBox="1"/>
          <p:nvPr/>
        </p:nvSpPr>
        <p:spPr>
          <a:xfrm>
            <a:off x="2223099" y="-208597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Inteligentele</a:t>
            </a:r>
            <a:r>
              <a:rPr lang="en-US" sz="2400" dirty="0">
                <a:latin typeface="Daydream" panose="00000400000000000000" pitchFamily="2" charset="0"/>
              </a:rPr>
              <a:t> multiple </a:t>
            </a:r>
            <a:r>
              <a:rPr lang="en-US" sz="2400" dirty="0" err="1">
                <a:latin typeface="Daydream" panose="00000400000000000000" pitchFamily="2" charset="0"/>
              </a:rPr>
              <a:t>si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caracteristicile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acestora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344283-536D-4954-B816-E53CD79F6E03}"/>
              </a:ext>
            </a:extLst>
          </p:cNvPr>
          <p:cNvSpPr/>
          <p:nvPr/>
        </p:nvSpPr>
        <p:spPr>
          <a:xfrm>
            <a:off x="684148" y="1555291"/>
            <a:ext cx="10823696" cy="3838575"/>
          </a:xfrm>
          <a:prstGeom prst="roundRect">
            <a:avLst/>
          </a:prstGeom>
          <a:solidFill>
            <a:srgbClr val="7E8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Stagii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voluntariat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Testarea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practică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intereselor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prin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experiențe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directe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Stabilirea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obiectivelor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profesionale</a:t>
            </a:r>
            <a:endParaRPr lang="en-US" sz="2200" b="1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Obiective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SMART: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Specifice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măsurabile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realizabile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relevante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limitate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timp.</a:t>
            </a:r>
            <a:endParaRPr lang="en-US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Plan de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acțiune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Ce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pași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concreți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trebuie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faci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pentru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atinge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aceste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obiective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? (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cursuri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experiențe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dezvoltare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personală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)</a:t>
            </a:r>
          </a:p>
          <a:p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Dezvoltarea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profesională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continuă</a:t>
            </a:r>
            <a:endParaRPr lang="en-US" sz="2200" b="1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Învățare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continuă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Cursuri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online (Coursera, Udemy, edX),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ateliere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webinarii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Certificări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acreditări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Care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pot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îmbunătăți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CV-ul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pot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diferenția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pe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piața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muncii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148EC-00AF-48ED-82C3-7A5675273F24}"/>
              </a:ext>
            </a:extLst>
          </p:cNvPr>
          <p:cNvSpPr txBox="1"/>
          <p:nvPr/>
        </p:nvSpPr>
        <p:spPr>
          <a:xfrm>
            <a:off x="2223099" y="257174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Ghidare</a:t>
            </a:r>
            <a:r>
              <a:rPr lang="en-US" sz="2400" dirty="0">
                <a:latin typeface="Daydream" panose="00000400000000000000" pitchFamily="2" charset="0"/>
              </a:rPr>
              <a:t> in </a:t>
            </a:r>
            <a:r>
              <a:rPr lang="en-US" sz="2400" dirty="0" err="1">
                <a:latin typeface="Daydream" panose="00000400000000000000" pitchFamily="2" charset="0"/>
              </a:rPr>
              <a:t>cariera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1819F2-7320-4CE2-A535-1218C7768F5B}"/>
              </a:ext>
            </a:extLst>
          </p:cNvPr>
          <p:cNvSpPr txBox="1"/>
          <p:nvPr/>
        </p:nvSpPr>
        <p:spPr>
          <a:xfrm>
            <a:off x="2223099" y="-103822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Carierele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oamenilor</a:t>
            </a:r>
            <a:r>
              <a:rPr lang="en-US" sz="2400" dirty="0">
                <a:latin typeface="Daydream" panose="00000400000000000000" pitchFamily="2" charset="0"/>
              </a:rPr>
              <a:t> de </a:t>
            </a:r>
            <a:r>
              <a:rPr lang="en-US" sz="2400" dirty="0" err="1">
                <a:latin typeface="Daydream" panose="00000400000000000000" pitchFamily="2" charset="0"/>
              </a:rPr>
              <a:t>succes</a:t>
            </a:r>
            <a:endParaRPr lang="en-US" sz="2400" dirty="0">
              <a:latin typeface="Daydream" panose="00000400000000000000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B583A0-6BB2-4643-BA49-1CE859CBC5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6681" y="6964072"/>
            <a:ext cx="4974502" cy="331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416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8E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070203-FB0D-4525-9427-B1108E7CF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6681" y="5117155"/>
            <a:ext cx="4974502" cy="33163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E369B0-6D4E-4D74-BFBF-9FE6EA723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29" y="6939678"/>
            <a:ext cx="2587770" cy="135193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55FA5C9-EA94-4601-B516-C787287CC6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2640" y="5746326"/>
            <a:ext cx="926713" cy="926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5A7642-60E9-4C52-B014-064BBF1749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4" y="7025500"/>
            <a:ext cx="1943100" cy="97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C4CE4-52A2-4A8D-85EB-2ADA2FB76BF3}"/>
              </a:ext>
            </a:extLst>
          </p:cNvPr>
          <p:cNvSpPr txBox="1"/>
          <p:nvPr/>
        </p:nvSpPr>
        <p:spPr>
          <a:xfrm>
            <a:off x="866774" y="-3010713"/>
            <a:ext cx="10458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latin typeface="Daydream" panose="00000400000000000000" pitchFamily="2" charset="0"/>
              </a:rPr>
              <a:t>Profesiile</a:t>
            </a:r>
            <a:r>
              <a:rPr lang="en-US" sz="8800" dirty="0">
                <a:latin typeface="Daydream" panose="00000400000000000000" pitchFamily="2" charset="0"/>
              </a:rPr>
              <a:t> </a:t>
            </a:r>
            <a:r>
              <a:rPr lang="en-US" sz="8800" dirty="0" err="1">
                <a:latin typeface="Daydream" panose="00000400000000000000" pitchFamily="2" charset="0"/>
              </a:rPr>
              <a:t>Viitorlui</a:t>
            </a:r>
            <a:endParaRPr lang="en-US" sz="8800" dirty="0">
              <a:latin typeface="Daydream" panose="000004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B1F45D-DFCC-4841-AE15-73A6490E6F4E}"/>
              </a:ext>
            </a:extLst>
          </p:cNvPr>
          <p:cNvSpPr txBox="1"/>
          <p:nvPr/>
        </p:nvSpPr>
        <p:spPr>
          <a:xfrm>
            <a:off x="2223099" y="-208597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Inteligentele</a:t>
            </a:r>
            <a:r>
              <a:rPr lang="en-US" sz="2400" dirty="0">
                <a:latin typeface="Daydream" panose="00000400000000000000" pitchFamily="2" charset="0"/>
              </a:rPr>
              <a:t> multiple </a:t>
            </a:r>
            <a:r>
              <a:rPr lang="en-US" sz="2400" dirty="0" err="1">
                <a:latin typeface="Daydream" panose="00000400000000000000" pitchFamily="2" charset="0"/>
              </a:rPr>
              <a:t>si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caracteristicile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acestora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344283-536D-4954-B816-E53CD79F6E03}"/>
              </a:ext>
            </a:extLst>
          </p:cNvPr>
          <p:cNvSpPr/>
          <p:nvPr/>
        </p:nvSpPr>
        <p:spPr>
          <a:xfrm>
            <a:off x="684148" y="1555291"/>
            <a:ext cx="10823696" cy="38385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Exemple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succes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inteligența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predominantă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Elon Musk (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logico-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matematică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):</a:t>
            </a:r>
            <a:endParaRPr lang="en-US" sz="2000" dirty="0">
              <a:solidFill>
                <a:schemeClr val="tx1"/>
              </a:solidFill>
              <a:latin typeface="JetBrains Mono NL ExtraBold" panose="02000009000000000000" pitchFamily="49" charset="0"/>
              <a:ea typeface="JetBrains Mono NL ExtraBold" panose="02000009000000000000" pitchFamily="49" charset="0"/>
              <a:cs typeface="JetBrains Mono NL ExtraBold" panose="02000009000000000000" pitchFamily="49" charset="0"/>
            </a:endParaRPr>
          </a:p>
          <a:p>
            <a:pPr lvl="1"/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Fondator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Tesla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SpaceX.</a:t>
            </a:r>
          </a:p>
          <a:p>
            <a:pPr lvl="1"/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Caracteristici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Gândire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inovativă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rezolvarea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problemelor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complexe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viziune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pe termen lung.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Oprah Winfrey (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interpersonală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):</a:t>
            </a:r>
            <a:endParaRPr lang="en-US" sz="2000" dirty="0">
              <a:solidFill>
                <a:schemeClr val="tx1"/>
              </a:solidFill>
              <a:latin typeface="JetBrains Mono NL ExtraBold" panose="02000009000000000000" pitchFamily="49" charset="0"/>
              <a:ea typeface="JetBrains Mono NL ExtraBold" panose="02000009000000000000" pitchFamily="49" charset="0"/>
              <a:cs typeface="JetBrains Mono NL ExtraBold" panose="02000009000000000000" pitchFamily="49" charset="0"/>
            </a:endParaRPr>
          </a:p>
          <a:p>
            <a:pPr lvl="1"/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Succes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media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filantropie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Caracteristici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Empatie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comunicare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excelentă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influență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pozitivă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asupra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publicului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Leonardo da Vinci (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vizual-spațială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):</a:t>
            </a:r>
            <a:endParaRPr lang="en-US" sz="2000" dirty="0">
              <a:solidFill>
                <a:schemeClr val="tx1"/>
              </a:solidFill>
              <a:latin typeface="JetBrains Mono NL ExtraBold" panose="02000009000000000000" pitchFamily="49" charset="0"/>
              <a:ea typeface="JetBrains Mono NL ExtraBold" panose="02000009000000000000" pitchFamily="49" charset="0"/>
              <a:cs typeface="JetBrains Mono NL ExtraBold" panose="02000009000000000000" pitchFamily="49" charset="0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Artist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inventator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Caracteristici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Creativitate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imaginație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bogată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atenție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la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detalii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148EC-00AF-48ED-82C3-7A5675273F24}"/>
              </a:ext>
            </a:extLst>
          </p:cNvPr>
          <p:cNvSpPr txBox="1"/>
          <p:nvPr/>
        </p:nvSpPr>
        <p:spPr>
          <a:xfrm>
            <a:off x="2223099" y="-1038226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Ghidare</a:t>
            </a:r>
            <a:r>
              <a:rPr lang="en-US" sz="2400" dirty="0">
                <a:latin typeface="Daydream" panose="00000400000000000000" pitchFamily="2" charset="0"/>
              </a:rPr>
              <a:t> in </a:t>
            </a:r>
            <a:r>
              <a:rPr lang="en-US" sz="2400" dirty="0" err="1">
                <a:latin typeface="Daydream" panose="00000400000000000000" pitchFamily="2" charset="0"/>
              </a:rPr>
              <a:t>cariera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6F8409-3525-47E3-9D8F-CD45241592FC}"/>
              </a:ext>
            </a:extLst>
          </p:cNvPr>
          <p:cNvSpPr txBox="1"/>
          <p:nvPr/>
        </p:nvSpPr>
        <p:spPr>
          <a:xfrm>
            <a:off x="2223099" y="257174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Carierele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oamenilor</a:t>
            </a:r>
            <a:r>
              <a:rPr lang="en-US" sz="2400" dirty="0">
                <a:latin typeface="Daydream" panose="00000400000000000000" pitchFamily="2" charset="0"/>
              </a:rPr>
              <a:t> de </a:t>
            </a:r>
            <a:r>
              <a:rPr lang="en-US" sz="2400" dirty="0" err="1">
                <a:latin typeface="Daydream" panose="00000400000000000000" pitchFamily="2" charset="0"/>
              </a:rPr>
              <a:t>succes</a:t>
            </a:r>
            <a:endParaRPr lang="en-US" sz="2400" dirty="0">
              <a:latin typeface="Daydream" panose="00000400000000000000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A05C85F-37F6-47D4-9DAB-C9817522A2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7434" y="7203944"/>
            <a:ext cx="3020172" cy="369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89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8E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C6B8E8-53BB-43A0-87FC-BD5FE1F95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7434" y="3166091"/>
            <a:ext cx="3020172" cy="36983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E369B0-6D4E-4D74-BFBF-9FE6EA723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29" y="6939678"/>
            <a:ext cx="2587770" cy="135193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55FA5C9-EA94-4601-B516-C787287CC6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2640" y="5746326"/>
            <a:ext cx="926713" cy="926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5A7642-60E9-4C52-B014-064BBF1749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4" y="7025500"/>
            <a:ext cx="1943100" cy="97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C4CE4-52A2-4A8D-85EB-2ADA2FB76BF3}"/>
              </a:ext>
            </a:extLst>
          </p:cNvPr>
          <p:cNvSpPr txBox="1"/>
          <p:nvPr/>
        </p:nvSpPr>
        <p:spPr>
          <a:xfrm>
            <a:off x="866774" y="-3010713"/>
            <a:ext cx="10458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latin typeface="Daydream" panose="00000400000000000000" pitchFamily="2" charset="0"/>
              </a:rPr>
              <a:t>Profesiile</a:t>
            </a:r>
            <a:r>
              <a:rPr lang="en-US" sz="8800" dirty="0">
                <a:latin typeface="Daydream" panose="00000400000000000000" pitchFamily="2" charset="0"/>
              </a:rPr>
              <a:t> </a:t>
            </a:r>
            <a:r>
              <a:rPr lang="en-US" sz="8800" dirty="0" err="1">
                <a:latin typeface="Daydream" panose="00000400000000000000" pitchFamily="2" charset="0"/>
              </a:rPr>
              <a:t>Viitorlui</a:t>
            </a:r>
            <a:endParaRPr lang="en-US" sz="8800" dirty="0">
              <a:latin typeface="Daydream" panose="000004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B1F45D-DFCC-4841-AE15-73A6490E6F4E}"/>
              </a:ext>
            </a:extLst>
          </p:cNvPr>
          <p:cNvSpPr txBox="1"/>
          <p:nvPr/>
        </p:nvSpPr>
        <p:spPr>
          <a:xfrm>
            <a:off x="2223099" y="-208597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Inteligentele</a:t>
            </a:r>
            <a:r>
              <a:rPr lang="en-US" sz="2400" dirty="0">
                <a:latin typeface="Daydream" panose="00000400000000000000" pitchFamily="2" charset="0"/>
              </a:rPr>
              <a:t> multiple </a:t>
            </a:r>
            <a:r>
              <a:rPr lang="en-US" sz="2400" dirty="0" err="1">
                <a:latin typeface="Daydream" panose="00000400000000000000" pitchFamily="2" charset="0"/>
              </a:rPr>
              <a:t>si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caracteristicile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acestora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344283-536D-4954-B816-E53CD79F6E03}"/>
              </a:ext>
            </a:extLst>
          </p:cNvPr>
          <p:cNvSpPr/>
          <p:nvPr/>
        </p:nvSpPr>
        <p:spPr>
          <a:xfrm>
            <a:off x="684148" y="1555291"/>
            <a:ext cx="10823696" cy="38385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 startAt="4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Marie Curie (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logico-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matematică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și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naturalistă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):</a:t>
            </a:r>
            <a:endParaRPr lang="en-US" sz="2000" dirty="0">
              <a:solidFill>
                <a:schemeClr val="tx1"/>
              </a:solidFill>
              <a:latin typeface="JetBrains Mono NL ExtraBold" panose="02000009000000000000" pitchFamily="49" charset="0"/>
              <a:ea typeface="JetBrains Mono NL ExtraBold" panose="02000009000000000000" pitchFamily="49" charset="0"/>
              <a:cs typeface="JetBrains Mono NL ExtraBold" panose="02000009000000000000" pitchFamily="49" charset="0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Prima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femeie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care 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câștigat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un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premiu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Nobel,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cercetătoare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domeniul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radioactivității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Caracteristici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Curiozitate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științifică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perseverență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metodologie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riguroasă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marL="342900" indent="-342900">
              <a:buFont typeface="+mj-lt"/>
              <a:buAutoNum type="arabicPeriod" startAt="4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Malala Yousafzai (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lingvistică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și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interpersonală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):</a:t>
            </a:r>
            <a:endParaRPr lang="en-US" sz="2000" dirty="0">
              <a:solidFill>
                <a:schemeClr val="tx1"/>
              </a:solidFill>
              <a:latin typeface="JetBrains Mono NL ExtraBold" panose="02000009000000000000" pitchFamily="49" charset="0"/>
              <a:ea typeface="JetBrains Mono NL ExtraBold" panose="02000009000000000000" pitchFamily="49" charset="0"/>
              <a:cs typeface="JetBrains Mono NL ExtraBold" panose="02000009000000000000" pitchFamily="49" charset="0"/>
            </a:endParaRPr>
          </a:p>
          <a:p>
            <a:pPr lvl="1"/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Activistă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pentru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drepturile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fetelor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la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educație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Caracteristici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Abilități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puternice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comunicare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curaj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leadership.</a:t>
            </a:r>
          </a:p>
          <a:p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Lecții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învățate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la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oamenii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succes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Rezistența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la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eșec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Majoritatea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oamenilor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succes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au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înfruntat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eșecuri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obstacole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Învățarea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continuă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Investirea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educație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dezvoltare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personală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Flexibilitate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adaptabilitate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Capacitatea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a se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adapta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la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schimbări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rapide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148EC-00AF-48ED-82C3-7A5675273F24}"/>
              </a:ext>
            </a:extLst>
          </p:cNvPr>
          <p:cNvSpPr txBox="1"/>
          <p:nvPr/>
        </p:nvSpPr>
        <p:spPr>
          <a:xfrm>
            <a:off x="2223099" y="-1038226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Ghidare</a:t>
            </a:r>
            <a:r>
              <a:rPr lang="en-US" sz="2400" dirty="0">
                <a:latin typeface="Daydream" panose="00000400000000000000" pitchFamily="2" charset="0"/>
              </a:rPr>
              <a:t> in </a:t>
            </a:r>
            <a:r>
              <a:rPr lang="en-US" sz="2400" dirty="0" err="1">
                <a:latin typeface="Daydream" panose="00000400000000000000" pitchFamily="2" charset="0"/>
              </a:rPr>
              <a:t>cariera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6F8409-3525-47E3-9D8F-CD45241592FC}"/>
              </a:ext>
            </a:extLst>
          </p:cNvPr>
          <p:cNvSpPr txBox="1"/>
          <p:nvPr/>
        </p:nvSpPr>
        <p:spPr>
          <a:xfrm>
            <a:off x="2223099" y="257174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Carierele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oamenilor</a:t>
            </a:r>
            <a:r>
              <a:rPr lang="en-US" sz="2400" dirty="0">
                <a:latin typeface="Daydream" panose="00000400000000000000" pitchFamily="2" charset="0"/>
              </a:rPr>
              <a:t> de </a:t>
            </a:r>
            <a:r>
              <a:rPr lang="en-US" sz="2400" dirty="0" err="1">
                <a:latin typeface="Daydream" panose="00000400000000000000" pitchFamily="2" charset="0"/>
              </a:rPr>
              <a:t>succes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E1E67A-4AB0-444B-A75D-9F1717903401}"/>
              </a:ext>
            </a:extLst>
          </p:cNvPr>
          <p:cNvSpPr txBox="1"/>
          <p:nvPr/>
        </p:nvSpPr>
        <p:spPr>
          <a:xfrm>
            <a:off x="2223099" y="-704851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Profesiile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viitorului</a:t>
            </a:r>
            <a:endParaRPr lang="en-US" sz="2400" dirty="0">
              <a:latin typeface="Daydream" panose="00000400000000000000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67F9197-3967-4FF3-8CDC-86F02D2F02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6681" y="7253773"/>
            <a:ext cx="4974502" cy="3316335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3D Model 15" descr="15 in. Surface Book 2">
                <a:extLst>
                  <a:ext uri="{FF2B5EF4-FFF2-40B4-BE49-F238E27FC236}">
                    <a16:creationId xmlns:a16="http://schemas.microsoft.com/office/drawing/2014/main" id="{C801DD5C-E8E4-4FED-9C15-CB7587C5F2D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68151637"/>
                  </p:ext>
                </p:extLst>
              </p:nvPr>
            </p:nvGraphicFramePr>
            <p:xfrm>
              <a:off x="12255614" y="5015261"/>
              <a:ext cx="4293648" cy="270073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4293648" cy="2700731"/>
                    </a:xfrm>
                    <a:prstGeom prst="rect">
                      <a:avLst/>
                    </a:prstGeom>
                  </am3d:spPr>
                  <am3d:camera>
                    <am3d:pos x="0" y="0" z="686976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16584" d="1000000"/>
                    <am3d:preTrans dx="0" dy="-13212141" dz="-887599"/>
                    <am3d:scale>
                      <am3d:sx n="1000000" d="1000000"/>
                      <am3d:sy n="1000000" d="1000000"/>
                      <am3d:sz n="1000000" d="1000000"/>
                    </am3d:scale>
                    <am3d:rot ax="-557693" ay="1873264" az="-290952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50929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3D Model 15" descr="15 in. Surface Book 2">
                <a:extLst>
                  <a:ext uri="{FF2B5EF4-FFF2-40B4-BE49-F238E27FC236}">
                    <a16:creationId xmlns:a16="http://schemas.microsoft.com/office/drawing/2014/main" id="{C801DD5C-E8E4-4FED-9C15-CB7587C5F2D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255614" y="5015261"/>
                <a:ext cx="4293648" cy="27007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2831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8E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15 in. Surface Book 2">
                <a:extLst>
                  <a:ext uri="{FF2B5EF4-FFF2-40B4-BE49-F238E27FC236}">
                    <a16:creationId xmlns:a16="http://schemas.microsoft.com/office/drawing/2014/main" id="{E6E23B7C-40E7-470C-8487-9D497F6543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91880487"/>
                  </p:ext>
                </p:extLst>
              </p:nvPr>
            </p:nvGraphicFramePr>
            <p:xfrm>
              <a:off x="8431567" y="2804210"/>
              <a:ext cx="4560573" cy="467421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560573" cy="4674212"/>
                    </a:xfrm>
                    <a:prstGeom prst="rect">
                      <a:avLst/>
                    </a:prstGeom>
                  </am3d:spPr>
                  <am3d:camera>
                    <am3d:pos x="0" y="0" z="686976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16584" d="1000000"/>
                    <am3d:preTrans dx="0" dy="-13212141" dz="-887599"/>
                    <am3d:scale>
                      <am3d:sx n="1000000" d="1000000"/>
                      <am3d:sy n="1000000" d="1000000"/>
                      <am3d:sz n="1000000" d="1000000"/>
                    </am3d:scale>
                    <am3d:rot ax="1690984" ay="-2980270" az="-133314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0929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15 in. Surface Book 2">
                <a:extLst>
                  <a:ext uri="{FF2B5EF4-FFF2-40B4-BE49-F238E27FC236}">
                    <a16:creationId xmlns:a16="http://schemas.microsoft.com/office/drawing/2014/main" id="{E6E23B7C-40E7-470C-8487-9D497F6543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31567" y="2804210"/>
                <a:ext cx="4560573" cy="4674212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BE369B0-6D4E-4D74-BFBF-9FE6EA7235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29" y="6939678"/>
            <a:ext cx="2587770" cy="135193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55FA5C9-EA94-4601-B516-C787287CC6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2640" y="5746326"/>
            <a:ext cx="926713" cy="926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5A7642-60E9-4C52-B014-064BBF1749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4" y="7025500"/>
            <a:ext cx="1943100" cy="97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C4CE4-52A2-4A8D-85EB-2ADA2FB76BF3}"/>
              </a:ext>
            </a:extLst>
          </p:cNvPr>
          <p:cNvSpPr txBox="1"/>
          <p:nvPr/>
        </p:nvSpPr>
        <p:spPr>
          <a:xfrm>
            <a:off x="866774" y="-3010713"/>
            <a:ext cx="10458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latin typeface="Daydream" panose="00000400000000000000" pitchFamily="2" charset="0"/>
              </a:rPr>
              <a:t>Profesiile</a:t>
            </a:r>
            <a:r>
              <a:rPr lang="en-US" sz="8800" dirty="0">
                <a:latin typeface="Daydream" panose="00000400000000000000" pitchFamily="2" charset="0"/>
              </a:rPr>
              <a:t> </a:t>
            </a:r>
            <a:r>
              <a:rPr lang="en-US" sz="8800" dirty="0" err="1">
                <a:latin typeface="Daydream" panose="00000400000000000000" pitchFamily="2" charset="0"/>
              </a:rPr>
              <a:t>Viitorlui</a:t>
            </a:r>
            <a:endParaRPr lang="en-US" sz="8800" dirty="0">
              <a:latin typeface="Daydream" panose="000004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B1F45D-DFCC-4841-AE15-73A6490E6F4E}"/>
              </a:ext>
            </a:extLst>
          </p:cNvPr>
          <p:cNvSpPr txBox="1"/>
          <p:nvPr/>
        </p:nvSpPr>
        <p:spPr>
          <a:xfrm>
            <a:off x="2223099" y="-208597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Inteligentele</a:t>
            </a:r>
            <a:r>
              <a:rPr lang="en-US" sz="2400" dirty="0">
                <a:latin typeface="Daydream" panose="00000400000000000000" pitchFamily="2" charset="0"/>
              </a:rPr>
              <a:t> multiple </a:t>
            </a:r>
            <a:r>
              <a:rPr lang="en-US" sz="2400" dirty="0" err="1">
                <a:latin typeface="Daydream" panose="00000400000000000000" pitchFamily="2" charset="0"/>
              </a:rPr>
              <a:t>si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caracteristicile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acestora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344283-536D-4954-B816-E53CD79F6E03}"/>
              </a:ext>
            </a:extLst>
          </p:cNvPr>
          <p:cNvSpPr/>
          <p:nvPr/>
        </p:nvSpPr>
        <p:spPr>
          <a:xfrm>
            <a:off x="684148" y="1555291"/>
            <a:ext cx="10823696" cy="38385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măsură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tehnologia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societatea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evoluează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piața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muncii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se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schimbă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Iată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câteva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profesii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ale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viitorului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cerințele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pentru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acestea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endParaRPr lang="en-US" b="1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Tehnologia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digitalizarea</a:t>
            </a:r>
            <a:endParaRPr lang="en-US" sz="2200" b="1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Specialist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în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inteligență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artificială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(IA):</a:t>
            </a:r>
            <a:endParaRPr lang="en-US" sz="2000" dirty="0">
              <a:solidFill>
                <a:schemeClr val="tx1"/>
              </a:solidFill>
              <a:latin typeface="JetBrains Mono NL ExtraBold" panose="02000009000000000000" pitchFamily="49" charset="0"/>
              <a:ea typeface="JetBrains Mono NL ExtraBold" panose="02000009000000000000" pitchFamily="49" charset="0"/>
              <a:cs typeface="JetBrains Mono NL ExtraBold" panose="02000009000000000000" pitchFamily="49" charset="0"/>
            </a:endParaRP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Responsabilități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Dezvoltarea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algoritmilor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învățare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automată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automatizarea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proceselor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Competențe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necesare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Programare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(Python, R),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matematică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avansată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analiză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date.</a:t>
            </a:r>
          </a:p>
          <a:p>
            <a:pPr>
              <a:buFont typeface="+mj-lt"/>
              <a:buAutoNum type="arabicPeriod"/>
            </a:pP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Dezvoltator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de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realitate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virtuală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și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augmentată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(VR/AR):</a:t>
            </a:r>
            <a:endParaRPr lang="en-US" sz="2000" dirty="0">
              <a:solidFill>
                <a:schemeClr val="tx1"/>
              </a:solidFill>
              <a:latin typeface="JetBrains Mono NL ExtraBold" panose="02000009000000000000" pitchFamily="49" charset="0"/>
              <a:ea typeface="JetBrains Mono NL ExtraBold" panose="02000009000000000000" pitchFamily="49" charset="0"/>
              <a:cs typeface="JetBrains Mono NL ExtraBold" panose="02000009000000000000" pitchFamily="49" charset="0"/>
            </a:endParaRP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Responsabilități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Crearea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medii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interactive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pentru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jocuri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educație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traininguri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Competențe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necesare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Programare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(Unity, Unreal Engine), design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grafic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UX/UI.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Expert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în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securitate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cibernetică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endParaRPr lang="en-US" sz="2000" dirty="0">
              <a:solidFill>
                <a:schemeClr val="tx1"/>
              </a:solidFill>
              <a:latin typeface="JetBrains Mono NL ExtraBold" panose="02000009000000000000" pitchFamily="49" charset="0"/>
              <a:ea typeface="JetBrains Mono NL ExtraBold" panose="02000009000000000000" pitchFamily="49" charset="0"/>
              <a:cs typeface="JetBrains Mono NL ExtraBold" panose="02000009000000000000" pitchFamily="49" charset="0"/>
            </a:endParaRP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Responsabilități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Protejarea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datelor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sensibile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prevenirea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atacurilor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cibernetice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Competențe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necesare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Cunoștințe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în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rețele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criptografie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analiză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riscuri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148EC-00AF-48ED-82C3-7A5675273F24}"/>
              </a:ext>
            </a:extLst>
          </p:cNvPr>
          <p:cNvSpPr txBox="1"/>
          <p:nvPr/>
        </p:nvSpPr>
        <p:spPr>
          <a:xfrm>
            <a:off x="2223099" y="-1038226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Ghidare</a:t>
            </a:r>
            <a:r>
              <a:rPr lang="en-US" sz="2400" dirty="0">
                <a:latin typeface="Daydream" panose="00000400000000000000" pitchFamily="2" charset="0"/>
              </a:rPr>
              <a:t> in </a:t>
            </a:r>
            <a:r>
              <a:rPr lang="en-US" sz="2400" dirty="0" err="1">
                <a:latin typeface="Daydream" panose="00000400000000000000" pitchFamily="2" charset="0"/>
              </a:rPr>
              <a:t>cariera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6F8409-3525-47E3-9D8F-CD45241592FC}"/>
              </a:ext>
            </a:extLst>
          </p:cNvPr>
          <p:cNvSpPr txBox="1"/>
          <p:nvPr/>
        </p:nvSpPr>
        <p:spPr>
          <a:xfrm>
            <a:off x="2223099" y="-88582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Carierele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oamenilor</a:t>
            </a:r>
            <a:r>
              <a:rPr lang="en-US" sz="2400" dirty="0">
                <a:latin typeface="Daydream" panose="00000400000000000000" pitchFamily="2" charset="0"/>
              </a:rPr>
              <a:t> de </a:t>
            </a:r>
            <a:r>
              <a:rPr lang="en-US" sz="2400" dirty="0" err="1">
                <a:latin typeface="Daydream" panose="00000400000000000000" pitchFamily="2" charset="0"/>
              </a:rPr>
              <a:t>succes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6F1FB5-D3CF-4A44-A3D0-27A8150DFE21}"/>
              </a:ext>
            </a:extLst>
          </p:cNvPr>
          <p:cNvSpPr txBox="1"/>
          <p:nvPr/>
        </p:nvSpPr>
        <p:spPr>
          <a:xfrm>
            <a:off x="2223099" y="257174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Profesiile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viitorului</a:t>
            </a:r>
            <a:endParaRPr lang="en-US" sz="2400" dirty="0">
              <a:latin typeface="Daydream" panose="00000400000000000000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C1C2984-7907-424D-B90A-E161639A27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7434" y="7747154"/>
            <a:ext cx="3020172" cy="369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199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8E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E369B0-6D4E-4D74-BFBF-9FE6EA723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529" y="6939678"/>
            <a:ext cx="2587770" cy="135193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55FA5C9-EA94-4601-B516-C787287CC6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2640" y="5746326"/>
            <a:ext cx="926713" cy="926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5A7642-60E9-4C52-B014-064BBF1749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4" y="7025500"/>
            <a:ext cx="1943100" cy="97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C4CE4-52A2-4A8D-85EB-2ADA2FB76BF3}"/>
              </a:ext>
            </a:extLst>
          </p:cNvPr>
          <p:cNvSpPr txBox="1"/>
          <p:nvPr/>
        </p:nvSpPr>
        <p:spPr>
          <a:xfrm>
            <a:off x="866774" y="-3010713"/>
            <a:ext cx="10458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latin typeface="Daydream" panose="00000400000000000000" pitchFamily="2" charset="0"/>
              </a:rPr>
              <a:t>Profesiile</a:t>
            </a:r>
            <a:r>
              <a:rPr lang="en-US" sz="8800" dirty="0">
                <a:latin typeface="Daydream" panose="00000400000000000000" pitchFamily="2" charset="0"/>
              </a:rPr>
              <a:t> </a:t>
            </a:r>
            <a:r>
              <a:rPr lang="en-US" sz="8800" dirty="0" err="1">
                <a:latin typeface="Daydream" panose="00000400000000000000" pitchFamily="2" charset="0"/>
              </a:rPr>
              <a:t>Viitorlui</a:t>
            </a:r>
            <a:endParaRPr lang="en-US" sz="8800" dirty="0">
              <a:latin typeface="Daydream" panose="000004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B1F45D-DFCC-4841-AE15-73A6490E6F4E}"/>
              </a:ext>
            </a:extLst>
          </p:cNvPr>
          <p:cNvSpPr txBox="1"/>
          <p:nvPr/>
        </p:nvSpPr>
        <p:spPr>
          <a:xfrm>
            <a:off x="2223099" y="-208597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Inteligentele</a:t>
            </a:r>
            <a:r>
              <a:rPr lang="en-US" sz="2400" dirty="0">
                <a:latin typeface="Daydream" panose="00000400000000000000" pitchFamily="2" charset="0"/>
              </a:rPr>
              <a:t> multiple </a:t>
            </a:r>
            <a:r>
              <a:rPr lang="en-US" sz="2400" dirty="0" err="1">
                <a:latin typeface="Daydream" panose="00000400000000000000" pitchFamily="2" charset="0"/>
              </a:rPr>
              <a:t>si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caracteristicile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acestora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344283-536D-4954-B816-E53CD79F6E03}"/>
              </a:ext>
            </a:extLst>
          </p:cNvPr>
          <p:cNvSpPr/>
          <p:nvPr/>
        </p:nvSpPr>
        <p:spPr>
          <a:xfrm>
            <a:off x="684148" y="1555291"/>
            <a:ext cx="10823696" cy="38385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Domeniul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ecologic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sz="2200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sz="2200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sustenabilitatea</a:t>
            </a:r>
            <a:endParaRPr lang="en-US" sz="2200" b="1" dirty="0">
              <a:solidFill>
                <a:schemeClr val="tx1"/>
              </a:solidFill>
              <a:latin typeface="JetBrains Mono Medium" panose="02000009000000000000" pitchFamily="49" charset="0"/>
              <a:ea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Manager al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tranziției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ecologice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endParaRPr lang="en-US" sz="2000" dirty="0">
              <a:solidFill>
                <a:schemeClr val="tx1"/>
              </a:solidFill>
              <a:latin typeface="JetBrains Mono NL ExtraBold" panose="02000009000000000000" pitchFamily="49" charset="0"/>
              <a:ea typeface="JetBrains Mono NL ExtraBold" panose="02000009000000000000" pitchFamily="49" charset="0"/>
              <a:cs typeface="JetBrains Mono NL ExtraBold" panose="02000009000000000000" pitchFamily="49" charset="0"/>
            </a:endParaRP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Responsabilități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Implementarea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strategii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pentru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reducerea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amprentei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carbon a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companiilor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Competențe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necesare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Management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proiect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legislație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mediu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analiza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sustenabilității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Specialist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în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energie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regenerabilă</a:t>
            </a:r>
            <a:r>
              <a:rPr lang="en-US" sz="2000" b="1" dirty="0">
                <a:solidFill>
                  <a:schemeClr val="tx1"/>
                </a:solidFill>
                <a:latin typeface="JetBrains Mono NL ExtraBold" panose="02000009000000000000" pitchFamily="49" charset="0"/>
                <a:ea typeface="JetBrains Mono NL ExtraBold" panose="02000009000000000000" pitchFamily="49" charset="0"/>
                <a:cs typeface="JetBrains Mono NL ExtraBold" panose="02000009000000000000" pitchFamily="49" charset="0"/>
              </a:rPr>
              <a:t>:</a:t>
            </a:r>
            <a:endParaRPr lang="en-US" sz="2000" dirty="0">
              <a:solidFill>
                <a:schemeClr val="tx1"/>
              </a:solidFill>
              <a:latin typeface="JetBrains Mono NL ExtraBold" panose="02000009000000000000" pitchFamily="49" charset="0"/>
              <a:ea typeface="JetBrains Mono NL ExtraBold" panose="02000009000000000000" pitchFamily="49" charset="0"/>
              <a:cs typeface="JetBrains Mono NL ExtraBold" panose="02000009000000000000" pitchFamily="49" charset="0"/>
            </a:endParaRP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Responsabilități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Dezvoltarea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și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implementarea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de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soluții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bazate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pe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energie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solară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eoliană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hidroelectrică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Competențe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necesare</a:t>
            </a:r>
            <a:r>
              <a:rPr lang="en-US" b="1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Inginerie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cunoștințe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tehnice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inovare</a:t>
            </a:r>
            <a:r>
              <a:rPr lang="en-US" dirty="0">
                <a:solidFill>
                  <a:schemeClr val="tx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148EC-00AF-48ED-82C3-7A5675273F24}"/>
              </a:ext>
            </a:extLst>
          </p:cNvPr>
          <p:cNvSpPr txBox="1"/>
          <p:nvPr/>
        </p:nvSpPr>
        <p:spPr>
          <a:xfrm>
            <a:off x="2223099" y="-1038226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Ghidare</a:t>
            </a:r>
            <a:r>
              <a:rPr lang="en-US" sz="2400" dirty="0">
                <a:latin typeface="Daydream" panose="00000400000000000000" pitchFamily="2" charset="0"/>
              </a:rPr>
              <a:t> in </a:t>
            </a:r>
            <a:r>
              <a:rPr lang="en-US" sz="2400" dirty="0" err="1">
                <a:latin typeface="Daydream" panose="00000400000000000000" pitchFamily="2" charset="0"/>
              </a:rPr>
              <a:t>cariera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6F8409-3525-47E3-9D8F-CD45241592FC}"/>
              </a:ext>
            </a:extLst>
          </p:cNvPr>
          <p:cNvSpPr txBox="1"/>
          <p:nvPr/>
        </p:nvSpPr>
        <p:spPr>
          <a:xfrm>
            <a:off x="2223099" y="-885826"/>
            <a:ext cx="7745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Carierele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oamenilor</a:t>
            </a:r>
            <a:r>
              <a:rPr lang="en-US" sz="2400" dirty="0">
                <a:latin typeface="Daydream" panose="00000400000000000000" pitchFamily="2" charset="0"/>
              </a:rPr>
              <a:t> de </a:t>
            </a:r>
            <a:r>
              <a:rPr lang="en-US" sz="2400" dirty="0" err="1">
                <a:latin typeface="Daydream" panose="00000400000000000000" pitchFamily="2" charset="0"/>
              </a:rPr>
              <a:t>succes</a:t>
            </a:r>
            <a:endParaRPr lang="en-US" sz="2400" dirty="0">
              <a:latin typeface="Daydream" panose="000004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6F1FB5-D3CF-4A44-A3D0-27A8150DFE21}"/>
              </a:ext>
            </a:extLst>
          </p:cNvPr>
          <p:cNvSpPr txBox="1"/>
          <p:nvPr/>
        </p:nvSpPr>
        <p:spPr>
          <a:xfrm>
            <a:off x="2223099" y="257174"/>
            <a:ext cx="7745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Daydream" panose="00000400000000000000" pitchFamily="2" charset="0"/>
              </a:rPr>
              <a:t>Profesiile</a:t>
            </a:r>
            <a:r>
              <a:rPr lang="en-US" sz="2400" dirty="0">
                <a:latin typeface="Daydream" panose="00000400000000000000" pitchFamily="2" charset="0"/>
              </a:rPr>
              <a:t> </a:t>
            </a:r>
            <a:r>
              <a:rPr lang="en-US" sz="2400" dirty="0" err="1">
                <a:latin typeface="Daydream" panose="00000400000000000000" pitchFamily="2" charset="0"/>
              </a:rPr>
              <a:t>viitorului</a:t>
            </a:r>
            <a:endParaRPr lang="en-US" sz="2400" dirty="0">
              <a:latin typeface="Daydream" panose="00000400000000000000" pitchFamily="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15 in. Surface Book 2">
                <a:extLst>
                  <a:ext uri="{FF2B5EF4-FFF2-40B4-BE49-F238E27FC236}">
                    <a16:creationId xmlns:a16="http://schemas.microsoft.com/office/drawing/2014/main" id="{16804098-3A33-4A6D-94F7-595CCCD29BD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50058173"/>
                  </p:ext>
                </p:extLst>
              </p:nvPr>
            </p:nvGraphicFramePr>
            <p:xfrm>
              <a:off x="12080194" y="4883546"/>
              <a:ext cx="4366220" cy="4283907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4366220" cy="4283907"/>
                    </a:xfrm>
                    <a:prstGeom prst="rect">
                      <a:avLst/>
                    </a:prstGeom>
                  </am3d:spPr>
                  <am3d:camera>
                    <am3d:pos x="0" y="0" z="686976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16584" d="1000000"/>
                    <am3d:preTrans dx="0" dy="-13212141" dz="-887599"/>
                    <am3d:scale>
                      <am3d:sx n="1000000" d="1000000"/>
                      <am3d:sy n="1000000" d="1000000"/>
                      <am3d:sz n="1000000" d="1000000"/>
                    </am3d:scale>
                    <am3d:rot ax="-9858537" ay="-1824313" az="10314478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09298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15 in. Surface Book 2">
                <a:extLst>
                  <a:ext uri="{FF2B5EF4-FFF2-40B4-BE49-F238E27FC236}">
                    <a16:creationId xmlns:a16="http://schemas.microsoft.com/office/drawing/2014/main" id="{16804098-3A33-4A6D-94F7-595CCCD29BD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0194" y="4883546"/>
                <a:ext cx="4366220" cy="42839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 descr="Human heart">
                <a:extLst>
                  <a:ext uri="{FF2B5EF4-FFF2-40B4-BE49-F238E27FC236}">
                    <a16:creationId xmlns:a16="http://schemas.microsoft.com/office/drawing/2014/main" id="{988475F1-B30D-411D-8205-8FC4E09351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93600732"/>
                  </p:ext>
                </p:extLst>
              </p:nvPr>
            </p:nvGraphicFramePr>
            <p:xfrm rot="3172958">
              <a:off x="-1931925" y="6378891"/>
              <a:ext cx="2295075" cy="3761637"/>
            </p:xfrm>
            <a:graphic>
              <a:graphicData uri="http://schemas.microsoft.com/office/drawing/2017/model3d">
                <am3d:model3d r:embed="rId8">
                  <am3d:spPr>
                    <a:xfrm rot="3172958">
                      <a:off x="0" y="0"/>
                      <a:ext cx="2295075" cy="3761637"/>
                    </a:xfrm>
                    <a:prstGeom prst="rect">
                      <a:avLst/>
                    </a:prstGeom>
                  </am3d:spPr>
                  <am3d:camera>
                    <am3d:pos x="0" y="0" z="612063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048746" d="1000000"/>
                    <am3d:preTrans dx="86068" dy="-18000000" dz="1718928"/>
                    <am3d:scale>
                      <am3d:sx n="1000000" d="1000000"/>
                      <am3d:sy n="1000000" d="1000000"/>
                      <am3d:sz n="1000000" d="1000000"/>
                    </am3d:scale>
                    <am3d:rot ax="2399969" ay="3056627" az="1985210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54186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 descr="Human heart">
                <a:extLst>
                  <a:ext uri="{FF2B5EF4-FFF2-40B4-BE49-F238E27FC236}">
                    <a16:creationId xmlns:a16="http://schemas.microsoft.com/office/drawing/2014/main" id="{988475F1-B30D-411D-8205-8FC4E09351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3172958">
                <a:off x="-1931925" y="6378891"/>
                <a:ext cx="2295075" cy="376163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4209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C0C0C0"/>
      </a:dk1>
      <a:lt1>
        <a:sysClr val="window" lastClr="191919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</TotalTime>
  <Words>1133</Words>
  <Application>Microsoft Office PowerPoint</Application>
  <PresentationFormat>Widescreen</PresentationFormat>
  <Paragraphs>136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Daydream</vt:lpstr>
      <vt:lpstr>JetBrains Mono Medium</vt:lpstr>
      <vt:lpstr>JetBrains Mono NL ExtraBold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Fotk0n</dc:creator>
  <cp:lastModifiedBy>Fotk0n</cp:lastModifiedBy>
  <cp:revision>19</cp:revision>
  <dcterms:created xsi:type="dcterms:W3CDTF">2025-03-08T08:22:34Z</dcterms:created>
  <dcterms:modified xsi:type="dcterms:W3CDTF">2025-03-09T11:00:01Z</dcterms:modified>
</cp:coreProperties>
</file>

<file path=docProps/thumbnail.jpeg>
</file>